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4"/>
  </p:notesMasterIdLst>
  <p:sldIdLst>
    <p:sldId id="256" r:id="rId2"/>
    <p:sldId id="257" r:id="rId3"/>
    <p:sldId id="258" r:id="rId4"/>
    <p:sldId id="259" r:id="rId5"/>
    <p:sldId id="260" r:id="rId6"/>
    <p:sldId id="262" r:id="rId7"/>
    <p:sldId id="263" r:id="rId8"/>
    <p:sldId id="265" r:id="rId9"/>
    <p:sldId id="266" r:id="rId10"/>
    <p:sldId id="267" r:id="rId11"/>
    <p:sldId id="268" r:id="rId12"/>
    <p:sldId id="269"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nna009" initials="P" lastIdx="0" clrIdx="0">
    <p:extLst>
      <p:ext uri="{19B8F6BF-5375-455C-9EA6-DF929625EA0E}">
        <p15:presenceInfo xmlns:p15="http://schemas.microsoft.com/office/powerpoint/2012/main" userId="S-1-5-21-4170544305-276182279-2651312033-1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D7FBA6-EE60-4E66-9552-BA7A53D2DAAC}" type="datetimeFigureOut">
              <a:rPr lang="it-IT" smtClean="0"/>
              <a:t>25/06/2020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604943-8B33-4640-BB84-3071BAA72E6C}" type="slidenum">
              <a:rPr lang="it-IT" smtClean="0"/>
              <a:t>‹N›</a:t>
            </a:fld>
            <a:endParaRPr lang="it-IT"/>
          </a:p>
        </p:txBody>
      </p:sp>
    </p:spTree>
    <p:extLst>
      <p:ext uri="{BB962C8B-B14F-4D97-AF65-F5344CB8AC3E}">
        <p14:creationId xmlns:p14="http://schemas.microsoft.com/office/powerpoint/2010/main" val="4096328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B604943-8B33-4640-BB84-3071BAA72E6C}" type="slidenum">
              <a:rPr lang="it-IT" smtClean="0"/>
              <a:t>2</a:t>
            </a:fld>
            <a:endParaRPr lang="it-IT"/>
          </a:p>
        </p:txBody>
      </p:sp>
    </p:spTree>
    <p:extLst>
      <p:ext uri="{BB962C8B-B14F-4D97-AF65-F5344CB8AC3E}">
        <p14:creationId xmlns:p14="http://schemas.microsoft.com/office/powerpoint/2010/main" val="4206683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047774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370436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652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6844085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9621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395149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092292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114249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3171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62DC8CA4-F65A-4862-B5EA-8DE72E735581}" type="datetimeFigureOut">
              <a:rPr lang="it-IT" smtClean="0"/>
              <a:t>25/06/2020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66903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62DC8CA4-F65A-4862-B5EA-8DE72E735581}" type="datetimeFigureOut">
              <a:rPr lang="it-IT" smtClean="0"/>
              <a:t>25/06/2020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366806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62DC8CA4-F65A-4862-B5EA-8DE72E735581}" type="datetimeFigureOut">
              <a:rPr lang="it-IT" smtClean="0"/>
              <a:t>25/06/2020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3651435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62DC8CA4-F65A-4862-B5EA-8DE72E735581}" type="datetimeFigureOut">
              <a:rPr lang="it-IT" smtClean="0"/>
              <a:t>25/06/2020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023024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C8CA4-F65A-4862-B5EA-8DE72E735581}" type="datetimeFigureOut">
              <a:rPr lang="it-IT" smtClean="0"/>
              <a:t>25/06/2020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2393220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smtClean="0"/>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62DC8CA4-F65A-4862-B5EA-8DE72E735581}" type="datetimeFigureOut">
              <a:rPr lang="it-IT" smtClean="0"/>
              <a:t>25/06/2020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31919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62DC8CA4-F65A-4862-B5EA-8DE72E735581}" type="datetimeFigureOut">
              <a:rPr lang="it-IT" smtClean="0"/>
              <a:t>25/06/2020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EE1CB14-7A2A-4F53-90D8-6D13E8436715}" type="slidenum">
              <a:rPr lang="it-IT" smtClean="0"/>
              <a:t>‹N›</a:t>
            </a:fld>
            <a:endParaRPr lang="it-IT"/>
          </a:p>
        </p:txBody>
      </p:sp>
    </p:spTree>
    <p:extLst>
      <p:ext uri="{BB962C8B-B14F-4D97-AF65-F5344CB8AC3E}">
        <p14:creationId xmlns:p14="http://schemas.microsoft.com/office/powerpoint/2010/main" val="302452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DC8CA4-F65A-4862-B5EA-8DE72E735581}" type="datetimeFigureOut">
              <a:rPr lang="it-IT" smtClean="0"/>
              <a:t>25/06/2020</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EE1CB14-7A2A-4F53-90D8-6D13E8436715}" type="slidenum">
              <a:rPr lang="it-IT" smtClean="0"/>
              <a:t>‹N›</a:t>
            </a:fld>
            <a:endParaRPr lang="it-IT"/>
          </a:p>
        </p:txBody>
      </p:sp>
    </p:spTree>
    <p:extLst>
      <p:ext uri="{BB962C8B-B14F-4D97-AF65-F5344CB8AC3E}">
        <p14:creationId xmlns:p14="http://schemas.microsoft.com/office/powerpoint/2010/main" val="2515222978"/>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889" r:id="rId13"/>
    <p:sldLayoutId id="2147483890" r:id="rId14"/>
    <p:sldLayoutId id="2147483891" r:id="rId15"/>
    <p:sldLayoutId id="214748389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studiocoaccioli.it/index.php/it/" TargetMode="External"/><Relationship Id="rId2" Type="http://schemas.openxmlformats.org/officeDocument/2006/relationships/hyperlink" Target="mailto:scalamogna@studiocoaccioli.it" TargetMode="Externa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88320" y="2522863"/>
            <a:ext cx="7766936" cy="2200002"/>
          </a:xfrm>
        </p:spPr>
        <p:txBody>
          <a:bodyPr>
            <a:normAutofit fontScale="90000"/>
          </a:bodyPr>
          <a:lstStyle/>
          <a:p>
            <a:pPr algn="ctr"/>
            <a:r>
              <a:rPr lang="it-IT" dirty="0" smtClean="0"/>
              <a:t/>
            </a:r>
            <a:br>
              <a:rPr lang="it-IT" dirty="0" smtClean="0"/>
            </a:br>
            <a:r>
              <a:rPr lang="it-IT" sz="4800" dirty="0" smtClean="0">
                <a:solidFill>
                  <a:schemeClr val="accent2">
                    <a:lumMod val="75000"/>
                  </a:schemeClr>
                </a:solidFill>
                <a:latin typeface="Arial Black" panose="020B0A04020102020204" pitchFamily="34" charset="0"/>
              </a:rPr>
              <a:t>Contenzioso bancario </a:t>
            </a:r>
            <a:br>
              <a:rPr lang="it-IT" sz="4800" dirty="0" smtClean="0">
                <a:solidFill>
                  <a:schemeClr val="accent2">
                    <a:lumMod val="75000"/>
                  </a:schemeClr>
                </a:solidFill>
                <a:latin typeface="Arial Black" panose="020B0A04020102020204" pitchFamily="34" charset="0"/>
              </a:rPr>
            </a:br>
            <a:r>
              <a:rPr lang="it-IT" sz="4800" dirty="0" smtClean="0">
                <a:solidFill>
                  <a:schemeClr val="accent2">
                    <a:lumMod val="75000"/>
                  </a:schemeClr>
                </a:solidFill>
                <a:latin typeface="Arial Black" panose="020B0A04020102020204" pitchFamily="34" charset="0"/>
              </a:rPr>
              <a:t>e ripartizione degli </a:t>
            </a:r>
            <a:br>
              <a:rPr lang="it-IT" sz="4800" dirty="0" smtClean="0">
                <a:solidFill>
                  <a:schemeClr val="accent2">
                    <a:lumMod val="75000"/>
                  </a:schemeClr>
                </a:solidFill>
                <a:latin typeface="Arial Black" panose="020B0A04020102020204" pitchFamily="34" charset="0"/>
              </a:rPr>
            </a:br>
            <a:r>
              <a:rPr lang="it-IT" sz="4800" dirty="0" smtClean="0">
                <a:solidFill>
                  <a:schemeClr val="accent2">
                    <a:lumMod val="75000"/>
                  </a:schemeClr>
                </a:solidFill>
                <a:latin typeface="Arial Black" panose="020B0A04020102020204" pitchFamily="34" charset="0"/>
              </a:rPr>
              <a:t>oneri probatori</a:t>
            </a:r>
            <a:endParaRPr lang="it-IT" sz="4800" dirty="0">
              <a:solidFill>
                <a:schemeClr val="accent2">
                  <a:lumMod val="75000"/>
                </a:schemeClr>
              </a:solidFill>
              <a:latin typeface="Arial Black" panose="020B0A04020102020204" pitchFamily="34" charset="0"/>
            </a:endParaRPr>
          </a:p>
        </p:txBody>
      </p:sp>
      <p:sp>
        <p:nvSpPr>
          <p:cNvPr id="3" name="Sottotitolo 2"/>
          <p:cNvSpPr>
            <a:spLocks noGrp="1"/>
          </p:cNvSpPr>
          <p:nvPr>
            <p:ph type="subTitle" idx="1"/>
          </p:nvPr>
        </p:nvSpPr>
        <p:spPr>
          <a:xfrm rot="10800000" flipV="1">
            <a:off x="1619480" y="5078777"/>
            <a:ext cx="8054416" cy="961466"/>
          </a:xfrm>
        </p:spPr>
        <p:txBody>
          <a:bodyPr>
            <a:noAutofit/>
          </a:bodyPr>
          <a:lstStyle/>
          <a:p>
            <a:pPr algn="l"/>
            <a:r>
              <a:rPr lang="it-IT" dirty="0" smtClean="0">
                <a:solidFill>
                  <a:schemeClr val="accent2">
                    <a:lumMod val="75000"/>
                  </a:schemeClr>
                </a:solidFill>
                <a:latin typeface="Arial" panose="020B0604020202020204" pitchFamily="34" charset="0"/>
                <a:cs typeface="Arial" panose="020B0604020202020204" pitchFamily="34" charset="0"/>
              </a:rPr>
              <a:t>Perugia, 25 giugno 2020	</a:t>
            </a:r>
            <a:r>
              <a:rPr lang="it-IT" dirty="0">
                <a:solidFill>
                  <a:schemeClr val="accent2">
                    <a:lumMod val="75000"/>
                  </a:schemeClr>
                </a:solidFill>
                <a:latin typeface="Arial" panose="020B0604020202020204" pitchFamily="34" charset="0"/>
                <a:cs typeface="Arial" panose="020B0604020202020204" pitchFamily="34" charset="0"/>
              </a:rPr>
              <a:t> </a:t>
            </a:r>
            <a:r>
              <a:rPr lang="it-IT" dirty="0" smtClean="0">
                <a:solidFill>
                  <a:schemeClr val="accent2">
                    <a:lumMod val="75000"/>
                  </a:schemeClr>
                </a:solidFill>
                <a:latin typeface="Arial" panose="020B0604020202020204" pitchFamily="34" charset="0"/>
                <a:cs typeface="Arial" panose="020B0604020202020204" pitchFamily="34" charset="0"/>
              </a:rPr>
              <a:t>         </a:t>
            </a:r>
          </a:p>
          <a:p>
            <a:r>
              <a:rPr lang="it-IT" dirty="0" smtClean="0">
                <a:solidFill>
                  <a:schemeClr val="accent2">
                    <a:lumMod val="75000"/>
                  </a:schemeClr>
                </a:solidFill>
                <a:latin typeface="Arial" panose="020B0604020202020204" pitchFamily="34" charset="0"/>
                <a:cs typeface="Arial" panose="020B0604020202020204" pitchFamily="34" charset="0"/>
              </a:rPr>
              <a:t>Avv. Margherita Scalamogna</a:t>
            </a:r>
            <a:endParaRPr lang="it-IT" dirty="0">
              <a:solidFill>
                <a:schemeClr val="accent2">
                  <a:lumMod val="75000"/>
                </a:schemeClr>
              </a:solidFill>
              <a:latin typeface="Arial" panose="020B0604020202020204" pitchFamily="34" charset="0"/>
              <a:cs typeface="Arial" panose="020B0604020202020204" pitchFamily="34" charset="0"/>
            </a:endParaRP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9814" y="123494"/>
            <a:ext cx="2973511" cy="1958693"/>
          </a:xfrm>
          <a:prstGeom prst="rect">
            <a:avLst/>
          </a:prstGeom>
        </p:spPr>
      </p:pic>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0864" y="359122"/>
            <a:ext cx="6521985" cy="1568829"/>
          </a:xfrm>
          <a:prstGeom prst="rect">
            <a:avLst/>
          </a:prstGeom>
        </p:spPr>
      </p:pic>
      <p:pic>
        <p:nvPicPr>
          <p:cNvPr id="7" name="Immagin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7919" y="140578"/>
            <a:ext cx="2143125" cy="1941609"/>
          </a:xfrm>
          <a:prstGeom prst="rect">
            <a:avLst/>
          </a:prstGeom>
        </p:spPr>
      </p:pic>
      <p:pic>
        <p:nvPicPr>
          <p:cNvPr id="4" name="Immagin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2838" y="5442333"/>
            <a:ext cx="1166641" cy="1069677"/>
          </a:xfrm>
          <a:prstGeom prst="rect">
            <a:avLst/>
          </a:prstGeom>
        </p:spPr>
      </p:pic>
    </p:spTree>
    <p:extLst>
      <p:ext uri="{BB962C8B-B14F-4D97-AF65-F5344CB8AC3E}">
        <p14:creationId xmlns:p14="http://schemas.microsoft.com/office/powerpoint/2010/main" val="10572624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1"/>
          <p:cNvSpPr/>
          <p:nvPr/>
        </p:nvSpPr>
        <p:spPr>
          <a:xfrm>
            <a:off x="1597446" y="440675"/>
            <a:ext cx="7194014" cy="17847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cap="small" dirty="0" smtClean="0"/>
              <a:t>Eccezione di prescrizione</a:t>
            </a:r>
          </a:p>
        </p:txBody>
      </p:sp>
      <p:sp>
        <p:nvSpPr>
          <p:cNvPr id="3" name="Freccia circolare a destra 2"/>
          <p:cNvSpPr/>
          <p:nvPr/>
        </p:nvSpPr>
        <p:spPr>
          <a:xfrm>
            <a:off x="1046603" y="3382178"/>
            <a:ext cx="2577947" cy="25889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5" name="CasellaDiTesto 4"/>
          <p:cNvSpPr txBox="1"/>
          <p:nvPr/>
        </p:nvSpPr>
        <p:spPr>
          <a:xfrm>
            <a:off x="3855904" y="3382178"/>
            <a:ext cx="5938091" cy="584775"/>
          </a:xfrm>
          <a:prstGeom prst="rect">
            <a:avLst/>
          </a:prstGeom>
          <a:noFill/>
        </p:spPr>
        <p:txBody>
          <a:bodyPr wrap="square" rtlCol="0">
            <a:spAutoFit/>
          </a:bodyPr>
          <a:lstStyle/>
          <a:p>
            <a:r>
              <a:rPr lang="it-IT" sz="3200" b="1" cap="all" dirty="0" smtClean="0">
                <a:solidFill>
                  <a:schemeClr val="accent2">
                    <a:lumMod val="75000"/>
                  </a:schemeClr>
                </a:solidFill>
              </a:rPr>
              <a:t>Onere di allegazione</a:t>
            </a:r>
            <a:endParaRPr lang="it-IT" sz="3200" b="1" cap="all" dirty="0">
              <a:solidFill>
                <a:schemeClr val="accent2">
                  <a:lumMod val="75000"/>
                </a:schemeClr>
              </a:solidFill>
            </a:endParaRPr>
          </a:p>
        </p:txBody>
      </p:sp>
      <p:sp>
        <p:nvSpPr>
          <p:cNvPr id="6" name="CasellaDiTesto 5"/>
          <p:cNvSpPr txBox="1"/>
          <p:nvPr/>
        </p:nvSpPr>
        <p:spPr>
          <a:xfrm>
            <a:off x="3855904" y="5044844"/>
            <a:ext cx="4505899" cy="584775"/>
          </a:xfrm>
          <a:prstGeom prst="rect">
            <a:avLst/>
          </a:prstGeom>
          <a:noFill/>
        </p:spPr>
        <p:txBody>
          <a:bodyPr wrap="square" rtlCol="0">
            <a:spAutoFit/>
          </a:bodyPr>
          <a:lstStyle/>
          <a:p>
            <a:r>
              <a:rPr lang="it-IT" sz="3200" b="1" cap="all" dirty="0" smtClean="0">
                <a:ln w="22225">
                  <a:solidFill>
                    <a:schemeClr val="accent2"/>
                  </a:solidFill>
                  <a:prstDash val="solid"/>
                </a:ln>
                <a:solidFill>
                  <a:schemeClr val="accent2">
                    <a:lumMod val="75000"/>
                  </a:schemeClr>
                </a:solidFill>
                <a:effectLst>
                  <a:outerShdw blurRad="38100" dist="38100" dir="2700000" algn="tl">
                    <a:srgbClr val="000000">
                      <a:alpha val="43137"/>
                    </a:srgbClr>
                  </a:outerShdw>
                </a:effectLst>
              </a:rPr>
              <a:t>Onere della prova</a:t>
            </a:r>
            <a:endParaRPr lang="it-IT" sz="3200" cap="all" dirty="0">
              <a:solidFill>
                <a:schemeClr val="accent2">
                  <a:lumMod val="75000"/>
                </a:schemeClr>
              </a:solidFill>
              <a:effectLst>
                <a:outerShdw blurRad="38100" dist="38100" dir="2700000" algn="tl">
                  <a:srgbClr val="000000">
                    <a:alpha val="43137"/>
                  </a:srgbClr>
                </a:outerShdw>
              </a:effectLst>
            </a:endParaRPr>
          </a:p>
        </p:txBody>
      </p:sp>
      <p:sp>
        <p:nvSpPr>
          <p:cNvPr id="4" name="Rettangolo 3"/>
          <p:cNvSpPr/>
          <p:nvPr/>
        </p:nvSpPr>
        <p:spPr>
          <a:xfrm>
            <a:off x="1454226" y="2572960"/>
            <a:ext cx="7337234" cy="584775"/>
          </a:xfrm>
          <a:prstGeom prst="rect">
            <a:avLst/>
          </a:prstGeom>
        </p:spPr>
        <p:txBody>
          <a:bodyPr wrap="square">
            <a:spAutoFit/>
          </a:bodyPr>
          <a:lstStyle/>
          <a:p>
            <a:pPr algn="ctr"/>
            <a:r>
              <a:rPr lang="it-IT" sz="2400" b="1" cap="small" dirty="0" smtClean="0">
                <a:solidFill>
                  <a:schemeClr val="accent2">
                    <a:lumMod val="75000"/>
                  </a:schemeClr>
                </a:solidFill>
              </a:rPr>
              <a:t> </a:t>
            </a:r>
            <a:r>
              <a:rPr lang="it-IT" sz="3200" b="1" cap="small" dirty="0" err="1" smtClean="0">
                <a:solidFill>
                  <a:schemeClr val="accent2">
                    <a:lumMod val="75000"/>
                  </a:schemeClr>
                </a:solidFill>
              </a:rPr>
              <a:t>Cass</a:t>
            </a:r>
            <a:r>
              <a:rPr lang="it-IT" sz="3200" b="1" cap="small" dirty="0" smtClean="0">
                <a:solidFill>
                  <a:schemeClr val="accent2">
                    <a:lumMod val="75000"/>
                  </a:schemeClr>
                </a:solidFill>
              </a:rPr>
              <a:t>., </a:t>
            </a:r>
            <a:r>
              <a:rPr lang="it-IT" sz="3200" b="1" cap="small" dirty="0">
                <a:solidFill>
                  <a:schemeClr val="accent2">
                    <a:lumMod val="75000"/>
                  </a:schemeClr>
                </a:solidFill>
              </a:rPr>
              <a:t>Sez. Un., 13.6.2019, n. </a:t>
            </a:r>
            <a:r>
              <a:rPr lang="it-IT" sz="3200" b="1" cap="small" dirty="0" smtClean="0">
                <a:solidFill>
                  <a:schemeClr val="accent2">
                    <a:lumMod val="75000"/>
                  </a:schemeClr>
                </a:solidFill>
              </a:rPr>
              <a:t>15895</a:t>
            </a:r>
            <a:endParaRPr lang="it-IT" sz="3200" b="1" cap="small" dirty="0">
              <a:solidFill>
                <a:schemeClr val="accent2">
                  <a:lumMod val="75000"/>
                </a:schemeClr>
              </a:solidFill>
            </a:endParaRPr>
          </a:p>
        </p:txBody>
      </p:sp>
    </p:spTree>
    <p:extLst>
      <p:ext uri="{BB962C8B-B14F-4D97-AF65-F5344CB8AC3E}">
        <p14:creationId xmlns:p14="http://schemas.microsoft.com/office/powerpoint/2010/main" val="563598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19491"/>
            <a:ext cx="8596668" cy="980500"/>
          </a:xfrm>
        </p:spPr>
        <p:txBody>
          <a:bodyPr>
            <a:normAutofit fontScale="90000"/>
          </a:bodyPr>
          <a:lstStyle/>
          <a:p>
            <a:pPr algn="just"/>
            <a:r>
              <a:rPr lang="it-IT" sz="3200" b="1" cap="small" dirty="0" smtClean="0">
                <a:solidFill>
                  <a:schemeClr val="accent2">
                    <a:lumMod val="75000"/>
                  </a:schemeClr>
                </a:solidFill>
              </a:rPr>
              <a:t>A chi spetta l’onere di dimostrazione della natura </a:t>
            </a:r>
            <a:r>
              <a:rPr lang="it-IT" sz="3200" b="1" cap="small" dirty="0" err="1" smtClean="0">
                <a:solidFill>
                  <a:schemeClr val="accent2">
                    <a:lumMod val="75000"/>
                  </a:schemeClr>
                </a:solidFill>
              </a:rPr>
              <a:t>solutoria</a:t>
            </a:r>
            <a:r>
              <a:rPr lang="it-IT" sz="3200" b="1" cap="small" dirty="0" smtClean="0">
                <a:solidFill>
                  <a:schemeClr val="accent2">
                    <a:lumMod val="75000"/>
                  </a:schemeClr>
                </a:solidFill>
              </a:rPr>
              <a:t> delle rimesse?</a:t>
            </a:r>
            <a:endParaRPr lang="it-IT" sz="3200" b="1" cap="small" dirty="0">
              <a:solidFill>
                <a:schemeClr val="accent2">
                  <a:lumMod val="75000"/>
                </a:schemeClr>
              </a:solidFill>
            </a:endParaRPr>
          </a:p>
        </p:txBody>
      </p:sp>
      <p:sp>
        <p:nvSpPr>
          <p:cNvPr id="3" name="Segnaposto contenuto 2"/>
          <p:cNvSpPr>
            <a:spLocks noGrp="1"/>
          </p:cNvSpPr>
          <p:nvPr>
            <p:ph sz="half" idx="1"/>
          </p:nvPr>
        </p:nvSpPr>
        <p:spPr>
          <a:xfrm>
            <a:off x="677333" y="1410160"/>
            <a:ext cx="4445509" cy="4947854"/>
          </a:xfrm>
        </p:spPr>
        <p:txBody>
          <a:bodyPr>
            <a:noAutofit/>
          </a:bodyPr>
          <a:lstStyle/>
          <a:p>
            <a:pPr algn="just"/>
            <a:r>
              <a:rPr lang="it-IT" sz="1500" dirty="0" smtClean="0">
                <a:solidFill>
                  <a:schemeClr val="accent2">
                    <a:lumMod val="50000"/>
                  </a:schemeClr>
                </a:solidFill>
              </a:rPr>
              <a:t>Secondo un primo orientamento giurisprudenziale, </a:t>
            </a:r>
            <a:r>
              <a:rPr lang="it-IT" sz="1500" dirty="0">
                <a:solidFill>
                  <a:schemeClr val="accent2">
                    <a:lumMod val="50000"/>
                  </a:schemeClr>
                </a:solidFill>
              </a:rPr>
              <a:t>la natura </a:t>
            </a:r>
            <a:r>
              <a:rPr lang="it-IT" sz="1500" dirty="0" err="1">
                <a:solidFill>
                  <a:schemeClr val="accent2">
                    <a:lumMod val="50000"/>
                  </a:schemeClr>
                </a:solidFill>
              </a:rPr>
              <a:t>solutoria</a:t>
            </a:r>
            <a:r>
              <a:rPr lang="it-IT" sz="1500" dirty="0">
                <a:solidFill>
                  <a:schemeClr val="accent2">
                    <a:lumMod val="50000"/>
                  </a:schemeClr>
                </a:solidFill>
              </a:rPr>
              <a:t> della rimessa sarebbe elemento costitutivo dell’eccezione di prescrizione, con conseguente onere di dimostrazione gravante in capo alla Banca che intenda avvalersi di detta </a:t>
            </a:r>
            <a:r>
              <a:rPr lang="it-IT" sz="1500" dirty="0" smtClean="0">
                <a:solidFill>
                  <a:schemeClr val="accent2">
                    <a:lumMod val="50000"/>
                  </a:schemeClr>
                </a:solidFill>
              </a:rPr>
              <a:t>eccezione. Precisamente, «</a:t>
            </a:r>
            <a:r>
              <a:rPr lang="it-IT" sz="1500" i="1" dirty="0" smtClean="0">
                <a:solidFill>
                  <a:schemeClr val="accent2">
                    <a:lumMod val="50000"/>
                  </a:schemeClr>
                </a:solidFill>
              </a:rPr>
              <a:t>i </a:t>
            </a:r>
            <a:r>
              <a:rPr lang="it-IT" sz="1500" i="1" dirty="0">
                <a:solidFill>
                  <a:schemeClr val="accent2">
                    <a:lumMod val="50000"/>
                  </a:schemeClr>
                </a:solidFill>
              </a:rPr>
              <a:t>versamenti eseguiti su conto corrente, in corso di rapporto hanno normalmente funzione ripristinatoria della provvista e non determinano uno spostamento patrimoniale dal </a:t>
            </a:r>
            <a:r>
              <a:rPr lang="it-IT" sz="1500" dirty="0" err="1">
                <a:solidFill>
                  <a:schemeClr val="accent2">
                    <a:lumMod val="50000"/>
                  </a:schemeClr>
                </a:solidFill>
              </a:rPr>
              <a:t>solvens</a:t>
            </a:r>
            <a:r>
              <a:rPr lang="it-IT" sz="1500" i="1" dirty="0">
                <a:solidFill>
                  <a:schemeClr val="accent2">
                    <a:lumMod val="50000"/>
                  </a:schemeClr>
                </a:solidFill>
              </a:rPr>
              <a:t> </a:t>
            </a:r>
            <a:r>
              <a:rPr lang="it-IT" sz="1500" i="1" dirty="0" smtClean="0">
                <a:solidFill>
                  <a:schemeClr val="accent2">
                    <a:lumMod val="50000"/>
                  </a:schemeClr>
                </a:solidFill>
              </a:rPr>
              <a:t>all'</a:t>
            </a:r>
            <a:r>
              <a:rPr lang="it-IT" sz="1500" dirty="0" err="1" smtClean="0">
                <a:solidFill>
                  <a:schemeClr val="accent2">
                    <a:lumMod val="50000"/>
                  </a:schemeClr>
                </a:solidFill>
              </a:rPr>
              <a:t>accipiens</a:t>
            </a:r>
            <a:r>
              <a:rPr lang="it-IT" sz="1500" i="1" dirty="0" smtClean="0">
                <a:solidFill>
                  <a:schemeClr val="accent2">
                    <a:lumMod val="50000"/>
                  </a:schemeClr>
                </a:solidFill>
              </a:rPr>
              <a:t>. Tale </a:t>
            </a:r>
            <a:r>
              <a:rPr lang="it-IT" sz="1500" i="1" dirty="0">
                <a:solidFill>
                  <a:schemeClr val="accent2">
                    <a:lumMod val="50000"/>
                  </a:schemeClr>
                </a:solidFill>
              </a:rPr>
              <a:t>funzione corrisponde allo schema causale tipico del </a:t>
            </a:r>
            <a:r>
              <a:rPr lang="it-IT" sz="1500" i="1" dirty="0" smtClean="0">
                <a:solidFill>
                  <a:schemeClr val="accent2">
                    <a:lumMod val="50000"/>
                  </a:schemeClr>
                </a:solidFill>
              </a:rPr>
              <a:t>contratto. Una </a:t>
            </a:r>
            <a:r>
              <a:rPr lang="it-IT" sz="1500" i="1" dirty="0">
                <a:solidFill>
                  <a:schemeClr val="accent2">
                    <a:lumMod val="50000"/>
                  </a:schemeClr>
                </a:solidFill>
              </a:rPr>
              <a:t>diversa finalizzazione dei singoli versamenti (o di alcuni di essi) deve essere in concreto provata da parte di chi intende far decorrere la prescrizione dalle singole annotazioni delle poste relative agli interessi passivi </a:t>
            </a:r>
            <a:r>
              <a:rPr lang="it-IT" sz="1500" i="1" dirty="0" err="1" smtClean="0">
                <a:solidFill>
                  <a:schemeClr val="accent2">
                    <a:lumMod val="50000"/>
                  </a:schemeClr>
                </a:solidFill>
              </a:rPr>
              <a:t>anatocistici</a:t>
            </a:r>
            <a:r>
              <a:rPr lang="it-IT" sz="1500" dirty="0" smtClean="0">
                <a:solidFill>
                  <a:schemeClr val="accent2">
                    <a:lumMod val="50000"/>
                  </a:schemeClr>
                </a:solidFill>
              </a:rPr>
              <a:t>» (cfr. </a:t>
            </a:r>
            <a:r>
              <a:rPr lang="it-IT" sz="1500" dirty="0" err="1">
                <a:solidFill>
                  <a:schemeClr val="accent2">
                    <a:lumMod val="50000"/>
                  </a:schemeClr>
                </a:solidFill>
              </a:rPr>
              <a:t>C</a:t>
            </a:r>
            <a:r>
              <a:rPr lang="it-IT" sz="1500" dirty="0" err="1" smtClean="0">
                <a:solidFill>
                  <a:schemeClr val="accent2">
                    <a:lumMod val="50000"/>
                  </a:schemeClr>
                </a:solidFill>
              </a:rPr>
              <a:t>ass</a:t>
            </a:r>
            <a:r>
              <a:rPr lang="it-IT" sz="1500" dirty="0" smtClean="0">
                <a:solidFill>
                  <a:schemeClr val="accent2">
                    <a:lumMod val="50000"/>
                  </a:schemeClr>
                </a:solidFill>
              </a:rPr>
              <a:t>. 26.2.2014, n. 4518).</a:t>
            </a:r>
            <a:endParaRPr lang="it-IT" sz="1500" dirty="0">
              <a:solidFill>
                <a:schemeClr val="accent2">
                  <a:lumMod val="50000"/>
                </a:schemeClr>
              </a:solidFill>
            </a:endParaRPr>
          </a:p>
        </p:txBody>
      </p:sp>
      <p:sp>
        <p:nvSpPr>
          <p:cNvPr id="4" name="Segnaposto contenuto 3"/>
          <p:cNvSpPr>
            <a:spLocks noGrp="1"/>
          </p:cNvSpPr>
          <p:nvPr>
            <p:ph sz="half" idx="2"/>
          </p:nvPr>
        </p:nvSpPr>
        <p:spPr>
          <a:xfrm>
            <a:off x="5519451" y="1410160"/>
            <a:ext cx="4275099" cy="2776250"/>
          </a:xfrm>
        </p:spPr>
        <p:txBody>
          <a:bodyPr>
            <a:normAutofit lnSpcReduction="10000"/>
          </a:bodyPr>
          <a:lstStyle/>
          <a:p>
            <a:pPr algn="just"/>
            <a:r>
              <a:rPr lang="it-IT" sz="1500" dirty="0" smtClean="0">
                <a:solidFill>
                  <a:schemeClr val="accent2">
                    <a:lumMod val="50000"/>
                  </a:schemeClr>
                </a:solidFill>
              </a:rPr>
              <a:t>Secondo un diverso orientamento giurisprudenziale, la natura </a:t>
            </a:r>
            <a:r>
              <a:rPr lang="it-IT" sz="1500" dirty="0" err="1" smtClean="0">
                <a:solidFill>
                  <a:schemeClr val="accent2">
                    <a:lumMod val="50000"/>
                  </a:schemeClr>
                </a:solidFill>
              </a:rPr>
              <a:t>solutoria</a:t>
            </a:r>
            <a:r>
              <a:rPr lang="it-IT" sz="1500" dirty="0" smtClean="0">
                <a:solidFill>
                  <a:schemeClr val="accent2">
                    <a:lumMod val="50000"/>
                  </a:schemeClr>
                </a:solidFill>
              </a:rPr>
              <a:t> condiziona il decorso del termine prescrizionale, pertanto «</a:t>
            </a:r>
            <a:r>
              <a:rPr lang="it-IT" sz="1500" i="1" dirty="0">
                <a:solidFill>
                  <a:schemeClr val="accent2">
                    <a:lumMod val="50000"/>
                  </a:schemeClr>
                </a:solidFill>
              </a:rPr>
              <a:t>E' colui che agisce in ripetizione a dover provare l'apertura di credito che gli è stata concessa, </a:t>
            </a:r>
            <a:r>
              <a:rPr lang="it-IT" sz="1500" i="1" dirty="0" smtClean="0">
                <a:solidFill>
                  <a:schemeClr val="accent2">
                    <a:lumMod val="50000"/>
                  </a:schemeClr>
                </a:solidFill>
              </a:rPr>
              <a:t>poiché </a:t>
            </a:r>
            <a:r>
              <a:rPr lang="it-IT" sz="1500" i="1" dirty="0">
                <a:solidFill>
                  <a:schemeClr val="accent2">
                    <a:lumMod val="50000"/>
                  </a:schemeClr>
                </a:solidFill>
              </a:rPr>
              <a:t>questa evenienza integra un fatto idoneo a incidere sulla decorrenza dell'eccepita prescrizione: un fatto che costituisce materia di una </a:t>
            </a:r>
            <a:r>
              <a:rPr lang="it-IT" sz="1500" i="1" dirty="0" err="1">
                <a:solidFill>
                  <a:schemeClr val="accent2">
                    <a:lumMod val="50000"/>
                  </a:schemeClr>
                </a:solidFill>
              </a:rPr>
              <a:t>controeccezione</a:t>
            </a:r>
            <a:r>
              <a:rPr lang="it-IT" sz="1500" i="1" dirty="0">
                <a:solidFill>
                  <a:schemeClr val="accent2">
                    <a:lumMod val="50000"/>
                  </a:schemeClr>
                </a:solidFill>
              </a:rPr>
              <a:t> da opporsi alla banca convenuta in </a:t>
            </a:r>
            <a:r>
              <a:rPr lang="it-IT" sz="1500" i="1" dirty="0" smtClean="0">
                <a:solidFill>
                  <a:schemeClr val="accent2">
                    <a:lumMod val="50000"/>
                  </a:schemeClr>
                </a:solidFill>
              </a:rPr>
              <a:t>ripetizione» (</a:t>
            </a:r>
            <a:r>
              <a:rPr lang="it-IT" sz="1500" i="1" dirty="0" err="1" smtClean="0">
                <a:solidFill>
                  <a:schemeClr val="accent2">
                    <a:lumMod val="50000"/>
                  </a:schemeClr>
                </a:solidFill>
              </a:rPr>
              <a:t>Cass</a:t>
            </a:r>
            <a:r>
              <a:rPr lang="it-IT" sz="1500" i="1" dirty="0">
                <a:solidFill>
                  <a:schemeClr val="accent2">
                    <a:lumMod val="50000"/>
                  </a:schemeClr>
                </a:solidFill>
              </a:rPr>
              <a:t>. 6.12.2019, n. </a:t>
            </a:r>
            <a:r>
              <a:rPr lang="it-IT" sz="1500" i="1" dirty="0" smtClean="0">
                <a:solidFill>
                  <a:schemeClr val="accent2">
                    <a:lumMod val="50000"/>
                  </a:schemeClr>
                </a:solidFill>
              </a:rPr>
              <a:t>31927). </a:t>
            </a:r>
            <a:r>
              <a:rPr lang="it-IT" sz="1500" dirty="0" smtClean="0">
                <a:solidFill>
                  <a:schemeClr val="accent2">
                    <a:lumMod val="50000"/>
                  </a:schemeClr>
                </a:solidFill>
              </a:rPr>
              <a:t>  </a:t>
            </a:r>
            <a:endParaRPr lang="it-IT" sz="1500" dirty="0">
              <a:solidFill>
                <a:schemeClr val="accent2">
                  <a:lumMod val="50000"/>
                </a:schemeClr>
              </a:solidFill>
            </a:endParaRPr>
          </a:p>
        </p:txBody>
      </p:sp>
      <p:sp>
        <p:nvSpPr>
          <p:cNvPr id="5" name="CasellaDiTesto 4"/>
          <p:cNvSpPr txBox="1"/>
          <p:nvPr/>
        </p:nvSpPr>
        <p:spPr>
          <a:xfrm>
            <a:off x="5519451" y="4093407"/>
            <a:ext cx="4374251" cy="1938992"/>
          </a:xfrm>
          <a:prstGeom prst="rect">
            <a:avLst/>
          </a:prstGeom>
          <a:noFill/>
        </p:spPr>
        <p:txBody>
          <a:bodyPr wrap="square" rtlCol="0">
            <a:spAutoFit/>
          </a:bodyPr>
          <a:lstStyle/>
          <a:p>
            <a:pPr marL="285750" indent="-285750" algn="just">
              <a:buFont typeface="Wingdings" panose="05000000000000000000" pitchFamily="2" charset="2"/>
              <a:buChar char="q"/>
            </a:pPr>
            <a:r>
              <a:rPr lang="it-IT" sz="1500" dirty="0" smtClean="0">
                <a:solidFill>
                  <a:schemeClr val="accent2">
                    <a:lumMod val="50000"/>
                  </a:schemeClr>
                </a:solidFill>
              </a:rPr>
              <a:t>La </a:t>
            </a:r>
            <a:r>
              <a:rPr lang="it-IT" sz="1500" dirty="0">
                <a:solidFill>
                  <a:schemeClr val="accent2">
                    <a:lumMod val="50000"/>
                  </a:schemeClr>
                </a:solidFill>
              </a:rPr>
              <a:t>natura ripristinatoria o </a:t>
            </a:r>
            <a:r>
              <a:rPr lang="it-IT" sz="1500" dirty="0" err="1">
                <a:solidFill>
                  <a:schemeClr val="accent2">
                    <a:lumMod val="50000"/>
                  </a:schemeClr>
                </a:solidFill>
              </a:rPr>
              <a:t>solutoria</a:t>
            </a:r>
            <a:r>
              <a:rPr lang="it-IT" sz="1500" dirty="0">
                <a:solidFill>
                  <a:schemeClr val="accent2">
                    <a:lumMod val="50000"/>
                  </a:schemeClr>
                </a:solidFill>
              </a:rPr>
              <a:t> dei singoli versamenti emerge dagli estratti-conto, della cui produzione in giudizio è onerato il cliente, “</a:t>
            </a:r>
            <a:r>
              <a:rPr lang="it-IT" sz="1500" i="1" dirty="0">
                <a:solidFill>
                  <a:schemeClr val="accent2">
                    <a:lumMod val="50000"/>
                  </a:schemeClr>
                </a:solidFill>
              </a:rPr>
              <a:t>sicché la prova degli elementi utili ai fini dell'applicazione della prescrizione è nella disponibilità del giudice che deve decidere la questione</a:t>
            </a:r>
            <a:r>
              <a:rPr lang="it-IT" sz="1500" dirty="0">
                <a:solidFill>
                  <a:schemeClr val="accent2">
                    <a:lumMod val="50000"/>
                  </a:schemeClr>
                </a:solidFill>
              </a:rPr>
              <a:t>” (</a:t>
            </a:r>
            <a:r>
              <a:rPr lang="it-IT" sz="1500" dirty="0" err="1">
                <a:solidFill>
                  <a:schemeClr val="accent2">
                    <a:lumMod val="50000"/>
                  </a:schemeClr>
                </a:solidFill>
              </a:rPr>
              <a:t>Cass</a:t>
            </a:r>
            <a:r>
              <a:rPr lang="it-IT" sz="1500" dirty="0">
                <a:solidFill>
                  <a:schemeClr val="accent2">
                    <a:lumMod val="50000"/>
                  </a:schemeClr>
                </a:solidFill>
              </a:rPr>
              <a:t>. 10.7.2018, n. 18144).</a:t>
            </a:r>
          </a:p>
        </p:txBody>
      </p:sp>
    </p:spTree>
    <p:extLst>
      <p:ext uri="{BB962C8B-B14F-4D97-AF65-F5344CB8AC3E}">
        <p14:creationId xmlns:p14="http://schemas.microsoft.com/office/powerpoint/2010/main" val="3673821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5" y="1773716"/>
            <a:ext cx="8596668" cy="1200838"/>
          </a:xfrm>
        </p:spPr>
        <p:txBody>
          <a:bodyPr>
            <a:normAutofit/>
          </a:bodyPr>
          <a:lstStyle/>
          <a:p>
            <a:pPr algn="ctr"/>
            <a:r>
              <a:rPr lang="it-IT" sz="4400" b="1" cap="small" dirty="0">
                <a:solidFill>
                  <a:schemeClr val="accent2">
                    <a:lumMod val="50000"/>
                  </a:schemeClr>
                </a:solidFill>
              </a:rPr>
              <a:t>G</a:t>
            </a:r>
            <a:r>
              <a:rPr lang="it-IT" sz="4400" b="1" cap="small" dirty="0" smtClean="0">
                <a:solidFill>
                  <a:schemeClr val="accent2">
                    <a:lumMod val="50000"/>
                  </a:schemeClr>
                </a:solidFill>
              </a:rPr>
              <a:t>razie per l’attenzione!</a:t>
            </a:r>
            <a:endParaRPr lang="it-IT" sz="4400" b="1" cap="small" dirty="0">
              <a:solidFill>
                <a:schemeClr val="accent2">
                  <a:lumMod val="50000"/>
                </a:schemeClr>
              </a:solidFill>
            </a:endParaRPr>
          </a:p>
        </p:txBody>
      </p:sp>
      <p:sp>
        <p:nvSpPr>
          <p:cNvPr id="3" name="Segnaposto testo 2"/>
          <p:cNvSpPr>
            <a:spLocks noGrp="1"/>
          </p:cNvSpPr>
          <p:nvPr>
            <p:ph type="body" idx="1"/>
          </p:nvPr>
        </p:nvSpPr>
        <p:spPr>
          <a:xfrm>
            <a:off x="677335" y="4572000"/>
            <a:ext cx="8596668" cy="1686180"/>
          </a:xfrm>
        </p:spPr>
        <p:txBody>
          <a:bodyPr/>
          <a:lstStyle/>
          <a:p>
            <a:pPr algn="r"/>
            <a:r>
              <a:rPr lang="it-IT" dirty="0" smtClean="0">
                <a:solidFill>
                  <a:schemeClr val="accent2">
                    <a:lumMod val="50000"/>
                  </a:schemeClr>
                </a:solidFill>
              </a:rPr>
              <a:t>per info: </a:t>
            </a:r>
            <a:r>
              <a:rPr lang="it-IT" dirty="0" smtClean="0">
                <a:solidFill>
                  <a:schemeClr val="accent2">
                    <a:lumMod val="50000"/>
                  </a:schemeClr>
                </a:solidFill>
                <a:hlinkClick r:id="rId2"/>
              </a:rPr>
              <a:t>scalamogna@studiocoaccioli.it</a:t>
            </a:r>
            <a:endParaRPr lang="it-IT" dirty="0" smtClean="0"/>
          </a:p>
          <a:p>
            <a:pPr algn="r"/>
            <a:r>
              <a:rPr lang="it-IT" u="sng" dirty="0">
                <a:hlinkClick r:id="rId3"/>
              </a:rPr>
              <a:t>https://www.studiocoaccioli.it/index.php/it/</a:t>
            </a:r>
            <a:endParaRPr lang="it-IT" u="sng" dirty="0"/>
          </a:p>
        </p:txBody>
      </p:sp>
      <p:pic>
        <p:nvPicPr>
          <p:cNvPr id="5" name="Immagin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852" y="4572000"/>
            <a:ext cx="1475112" cy="1553378"/>
          </a:xfrm>
          <a:prstGeom prst="rect">
            <a:avLst/>
          </a:prstGeom>
        </p:spPr>
      </p:pic>
    </p:spTree>
    <p:extLst>
      <p:ext uri="{BB962C8B-B14F-4D97-AF65-F5344CB8AC3E}">
        <p14:creationId xmlns:p14="http://schemas.microsoft.com/office/powerpoint/2010/main" val="1106942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024569" y="892366"/>
            <a:ext cx="8218583" cy="21372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400" dirty="0"/>
              <a:t>A</a:t>
            </a:r>
            <a:r>
              <a:rPr lang="it-IT" sz="2400" dirty="0" smtClean="0"/>
              <a:t>rt</a:t>
            </a:r>
            <a:r>
              <a:rPr lang="it-IT" sz="2400" dirty="0"/>
              <a:t>. 2697 c.c. – </a:t>
            </a:r>
            <a:r>
              <a:rPr lang="it-IT" sz="2400" dirty="0" smtClean="0"/>
              <a:t>ONERE DELLA PROVA </a:t>
            </a:r>
          </a:p>
          <a:p>
            <a:r>
              <a:rPr lang="it-IT" sz="2400" dirty="0" smtClean="0"/>
              <a:t>“</a:t>
            </a:r>
            <a:r>
              <a:rPr lang="it-IT" sz="2400" i="1" dirty="0"/>
              <a:t>Chi vuol far valere un diritto in giudizio deve provare i fatti che ne costituiscono il fondamento.</a:t>
            </a:r>
            <a:br>
              <a:rPr lang="it-IT" sz="2400" i="1" dirty="0"/>
            </a:br>
            <a:r>
              <a:rPr lang="it-IT" sz="2400" i="1" dirty="0"/>
              <a:t>Chi eccepisce l'inefficacia di tali fatti ovvero eccepisce che il diritto si è modificato o estinto deve provare i fatti su cui l'eccezione si fonda</a:t>
            </a:r>
            <a:r>
              <a:rPr lang="it-IT" sz="2400" dirty="0"/>
              <a:t>” </a:t>
            </a:r>
            <a:r>
              <a:rPr lang="it-IT" sz="2400" dirty="0" smtClean="0"/>
              <a:t>.</a:t>
            </a:r>
            <a:endParaRPr lang="it-IT" sz="2400" dirty="0"/>
          </a:p>
        </p:txBody>
      </p:sp>
      <p:sp>
        <p:nvSpPr>
          <p:cNvPr id="9" name="Callout con frecce a sinistra/destra 8"/>
          <p:cNvSpPr/>
          <p:nvPr/>
        </p:nvSpPr>
        <p:spPr>
          <a:xfrm>
            <a:off x="3712684" y="3305060"/>
            <a:ext cx="2622015" cy="2115238"/>
          </a:xfrm>
          <a:prstGeom prst="lef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Elaborazione alternativa 10"/>
          <p:cNvSpPr/>
          <p:nvPr/>
        </p:nvSpPr>
        <p:spPr>
          <a:xfrm>
            <a:off x="1024569" y="3370555"/>
            <a:ext cx="2137273" cy="21593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smtClean="0"/>
              <a:t>LA BANCA AGISCE PER L’ACCERTAMENTO ED IL RECUPERO DEL CREDITO</a:t>
            </a:r>
            <a:endParaRPr lang="it-IT" sz="1600" dirty="0"/>
          </a:p>
        </p:txBody>
      </p:sp>
      <p:sp>
        <p:nvSpPr>
          <p:cNvPr id="12" name="Elaborazione alternativa 11"/>
          <p:cNvSpPr/>
          <p:nvPr/>
        </p:nvSpPr>
        <p:spPr>
          <a:xfrm>
            <a:off x="6940625" y="3370555"/>
            <a:ext cx="2313543" cy="21593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cap="all" dirty="0" smtClean="0"/>
              <a:t>Il Cliente </a:t>
            </a:r>
            <a:r>
              <a:rPr lang="it-IT" sz="1400" cap="all" dirty="0" err="1" smtClean="0"/>
              <a:t>aGISCE</a:t>
            </a:r>
            <a:r>
              <a:rPr lang="it-IT" sz="1400" cap="all" dirty="0" smtClean="0"/>
              <a:t> </a:t>
            </a:r>
            <a:r>
              <a:rPr lang="it-IT" sz="1400" cap="all" dirty="0"/>
              <a:t>per l’accertamento della nullità delle clausole e/o delle condizioni applicate dalla Banca </a:t>
            </a:r>
            <a:r>
              <a:rPr lang="it-IT" sz="1400" cap="all" dirty="0" smtClean="0"/>
              <a:t>e/ o </a:t>
            </a:r>
            <a:r>
              <a:rPr lang="it-IT" sz="1400" cap="all" dirty="0"/>
              <a:t>per la ripetizione del preteso indebito</a:t>
            </a:r>
          </a:p>
        </p:txBody>
      </p:sp>
    </p:spTree>
    <p:extLst>
      <p:ext uri="{BB962C8B-B14F-4D97-AF65-F5344CB8AC3E}">
        <p14:creationId xmlns:p14="http://schemas.microsoft.com/office/powerpoint/2010/main" val="14486950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26864" y="627961"/>
            <a:ext cx="8596668" cy="2854827"/>
          </a:xfrm>
        </p:spPr>
        <p:txBody>
          <a:bodyPr>
            <a:normAutofit fontScale="90000"/>
          </a:bodyPr>
          <a:lstStyle/>
          <a:p>
            <a:pPr algn="ctr"/>
            <a:r>
              <a:rPr lang="it-IT" sz="3600" cap="small" dirty="0" smtClean="0">
                <a:solidFill>
                  <a:schemeClr val="accent2">
                    <a:lumMod val="75000"/>
                  </a:schemeClr>
                </a:solidFill>
              </a:rPr>
              <a:t>Procedimento monitorio: </a:t>
            </a:r>
            <a:br>
              <a:rPr lang="it-IT" sz="3600" cap="small" dirty="0" smtClean="0">
                <a:solidFill>
                  <a:schemeClr val="accent2">
                    <a:lumMod val="75000"/>
                  </a:schemeClr>
                </a:solidFill>
              </a:rPr>
            </a:br>
            <a:r>
              <a:rPr lang="it-IT" sz="3100" cap="small" dirty="0" smtClean="0">
                <a:solidFill>
                  <a:schemeClr val="accent2">
                    <a:lumMod val="75000"/>
                  </a:schemeClr>
                </a:solidFill>
              </a:rPr>
              <a:t>dall’art. 102 del R.D. n. 141/1938 all’art. 50 T.U.B.</a:t>
            </a:r>
            <a:br>
              <a:rPr lang="it-IT" sz="3100" cap="small" dirty="0" smtClean="0">
                <a:solidFill>
                  <a:schemeClr val="accent2">
                    <a:lumMod val="75000"/>
                  </a:schemeClr>
                </a:solidFill>
              </a:rPr>
            </a:br>
            <a:r>
              <a:rPr lang="it-IT" sz="3600" dirty="0" smtClean="0">
                <a:solidFill>
                  <a:schemeClr val="accent2"/>
                </a:solidFill>
              </a:rPr>
              <a:t> </a:t>
            </a:r>
            <a:br>
              <a:rPr lang="it-IT" sz="3600" dirty="0" smtClean="0">
                <a:solidFill>
                  <a:schemeClr val="accent2"/>
                </a:solidFill>
              </a:rPr>
            </a:br>
            <a:r>
              <a:rPr lang="it-IT" dirty="0">
                <a:solidFill>
                  <a:schemeClr val="tx1"/>
                </a:solidFill>
              </a:rPr>
              <a:t/>
            </a:r>
            <a:br>
              <a:rPr lang="it-IT" dirty="0">
                <a:solidFill>
                  <a:schemeClr val="tx1"/>
                </a:solidFill>
              </a:rPr>
            </a:br>
            <a:endParaRPr lang="it-IT" dirty="0">
              <a:solidFill>
                <a:schemeClr val="tx1"/>
              </a:solidFill>
            </a:endParaRPr>
          </a:p>
        </p:txBody>
      </p:sp>
      <p:sp>
        <p:nvSpPr>
          <p:cNvPr id="3" name="Segnaposto testo 2"/>
          <p:cNvSpPr>
            <a:spLocks noGrp="1"/>
          </p:cNvSpPr>
          <p:nvPr>
            <p:ph type="body" idx="1"/>
          </p:nvPr>
        </p:nvSpPr>
        <p:spPr>
          <a:xfrm>
            <a:off x="969484" y="4186409"/>
            <a:ext cx="8154048" cy="1894902"/>
          </a:xfrm>
        </p:spPr>
        <p:txBody>
          <a:bodyPr>
            <a:normAutofit/>
          </a:bodyPr>
          <a:lstStyle/>
          <a:p>
            <a:endParaRPr lang="it-IT" sz="4400" dirty="0">
              <a:solidFill>
                <a:schemeClr val="accent2"/>
              </a:solidFill>
            </a:endParaRPr>
          </a:p>
          <a:p>
            <a:endParaRPr lang="it-IT" sz="4400" dirty="0" smtClean="0">
              <a:solidFill>
                <a:schemeClr val="accent2"/>
              </a:solidFill>
            </a:endParaRPr>
          </a:p>
        </p:txBody>
      </p:sp>
      <p:sp>
        <p:nvSpPr>
          <p:cNvPr id="6" name="Freccia in giù 5"/>
          <p:cNvSpPr/>
          <p:nvPr/>
        </p:nvSpPr>
        <p:spPr>
          <a:xfrm>
            <a:off x="4582882" y="250438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p:cNvSpPr/>
          <p:nvPr/>
        </p:nvSpPr>
        <p:spPr>
          <a:xfrm>
            <a:off x="682855" y="3829408"/>
            <a:ext cx="8284685" cy="18832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smtClean="0"/>
              <a:t>Dall’estratto di saldo conto </a:t>
            </a:r>
          </a:p>
          <a:p>
            <a:pPr algn="ctr"/>
            <a:r>
              <a:rPr lang="it-IT" sz="2800" dirty="0" smtClean="0"/>
              <a:t>all’estratto conto</a:t>
            </a:r>
            <a:endParaRPr lang="it-IT" sz="2800" dirty="0"/>
          </a:p>
        </p:txBody>
      </p:sp>
    </p:spTree>
    <p:extLst>
      <p:ext uri="{BB962C8B-B14F-4D97-AF65-F5344CB8AC3E}">
        <p14:creationId xmlns:p14="http://schemas.microsoft.com/office/powerpoint/2010/main" val="3650581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20298" y="870331"/>
            <a:ext cx="3875737" cy="4946248"/>
          </a:xfrm>
        </p:spPr>
        <p:txBody>
          <a:bodyPr>
            <a:normAutofit/>
          </a:bodyPr>
          <a:lstStyle/>
          <a:p>
            <a:pPr algn="just"/>
            <a:r>
              <a:rPr lang="it-IT" sz="2000" i="1" dirty="0" smtClean="0">
                <a:solidFill>
                  <a:schemeClr val="accent2">
                    <a:lumMod val="75000"/>
                  </a:schemeClr>
                </a:solidFill>
              </a:rPr>
              <a:t>«L’estratto </a:t>
            </a:r>
            <a:r>
              <a:rPr lang="it-IT" sz="2000" i="1" dirty="0">
                <a:solidFill>
                  <a:schemeClr val="accent2">
                    <a:lumMod val="75000"/>
                  </a:schemeClr>
                </a:solidFill>
              </a:rPr>
              <a:t>conto deve rappresentare il risultato di tutte le voci a credito e a debito ricadenti nell’arco di tempo considerato, ivi compresi i diritti di commissione, le spese, le ritenute fiscali e gli interessi attivi e passivi maturati, con l’indicazione di un saldo attivo o passivo che costituirà la prima posta della successiva fase del </a:t>
            </a:r>
            <a:r>
              <a:rPr lang="it-IT" sz="2000" i="1" dirty="0" smtClean="0">
                <a:solidFill>
                  <a:schemeClr val="accent2">
                    <a:lumMod val="75000"/>
                  </a:schemeClr>
                </a:solidFill>
              </a:rPr>
              <a:t>conto</a:t>
            </a:r>
            <a:r>
              <a:rPr lang="it-IT" sz="2000" dirty="0" smtClean="0">
                <a:solidFill>
                  <a:schemeClr val="accent2">
                    <a:lumMod val="75000"/>
                  </a:schemeClr>
                </a:solidFill>
              </a:rPr>
              <a:t>» (Relazione </a:t>
            </a:r>
            <a:r>
              <a:rPr lang="it-IT" sz="2000" dirty="0">
                <a:solidFill>
                  <a:schemeClr val="accent2">
                    <a:lumMod val="75000"/>
                  </a:schemeClr>
                </a:solidFill>
              </a:rPr>
              <a:t>al Decreto Legislativo n° 385/1993).</a:t>
            </a:r>
          </a:p>
        </p:txBody>
      </p:sp>
      <p:sp>
        <p:nvSpPr>
          <p:cNvPr id="3" name="CasellaDiTesto 2"/>
          <p:cNvSpPr txBox="1"/>
          <p:nvPr/>
        </p:nvSpPr>
        <p:spPr>
          <a:xfrm>
            <a:off x="782199" y="859315"/>
            <a:ext cx="3591498" cy="3477875"/>
          </a:xfrm>
          <a:prstGeom prst="rect">
            <a:avLst/>
          </a:prstGeom>
          <a:noFill/>
        </p:spPr>
        <p:txBody>
          <a:bodyPr wrap="square" rtlCol="0">
            <a:spAutoFit/>
          </a:bodyPr>
          <a:lstStyle/>
          <a:p>
            <a:pPr algn="just"/>
            <a:r>
              <a:rPr lang="it-IT" sz="2000" dirty="0" smtClean="0">
                <a:solidFill>
                  <a:schemeClr val="accent2">
                    <a:lumMod val="75000"/>
                  </a:schemeClr>
                </a:solidFill>
              </a:rPr>
              <a:t>L’estratto di saldo conto si sostanziava in una dichiarazione </a:t>
            </a:r>
            <a:r>
              <a:rPr lang="it-IT" sz="2000" dirty="0">
                <a:solidFill>
                  <a:schemeClr val="accent2">
                    <a:lumMod val="75000"/>
                  </a:schemeClr>
                </a:solidFill>
              </a:rPr>
              <a:t>unilaterale proveniente da un funzionario dell’istituto di credito, attestante la conformità tra il credito riportato e le scritture contabili, corredata da un'attestazione di verità e liquidità del credito.</a:t>
            </a:r>
          </a:p>
        </p:txBody>
      </p:sp>
      <p:sp>
        <p:nvSpPr>
          <p:cNvPr id="4" name="Freccia angolare in su 3"/>
          <p:cNvSpPr/>
          <p:nvPr/>
        </p:nvSpPr>
        <p:spPr>
          <a:xfrm rot="5400000">
            <a:off x="3280851" y="3578308"/>
            <a:ext cx="676381" cy="2611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280455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34736" y="352540"/>
            <a:ext cx="8350787" cy="1063128"/>
          </a:xfrm>
        </p:spPr>
        <p:txBody>
          <a:bodyPr>
            <a:normAutofit fontScale="90000"/>
          </a:bodyPr>
          <a:lstStyle/>
          <a:p>
            <a:pPr algn="just"/>
            <a:r>
              <a:rPr lang="it-IT" sz="2400" dirty="0">
                <a:solidFill>
                  <a:schemeClr val="accent2">
                    <a:lumMod val="75000"/>
                  </a:schemeClr>
                </a:solidFill>
              </a:rPr>
              <a:t>O</a:t>
            </a:r>
            <a:r>
              <a:rPr lang="it-IT" sz="2400" dirty="0" smtClean="0">
                <a:solidFill>
                  <a:schemeClr val="accent2">
                    <a:lumMod val="75000"/>
                  </a:schemeClr>
                </a:solidFill>
              </a:rPr>
              <a:t>nere probatorio gravante sulla Banca ed il limite temporale di conservazione della documentazione contabile di cui agli artt. 2220 c.c. e 119 TUB.</a:t>
            </a:r>
            <a:endParaRPr lang="it-IT" sz="2400" dirty="0">
              <a:solidFill>
                <a:schemeClr val="accent2">
                  <a:lumMod val="75000"/>
                </a:schemeClr>
              </a:solidFill>
            </a:endParaRPr>
          </a:p>
        </p:txBody>
      </p:sp>
      <p:sp>
        <p:nvSpPr>
          <p:cNvPr id="5" name="Elaborazione alternativa 4"/>
          <p:cNvSpPr/>
          <p:nvPr/>
        </p:nvSpPr>
        <p:spPr>
          <a:xfrm>
            <a:off x="1101685" y="1480828"/>
            <a:ext cx="9022816" cy="20271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2000" dirty="0"/>
              <a:t>L</a:t>
            </a:r>
            <a:r>
              <a:rPr lang="it-IT" sz="2000" dirty="0" smtClean="0"/>
              <a:t>’obbligo </a:t>
            </a:r>
            <a:r>
              <a:rPr lang="it-IT" sz="2000" dirty="0"/>
              <a:t>di conservazione decennale di cui alle </a:t>
            </a:r>
            <a:r>
              <a:rPr lang="it-IT" sz="2000" dirty="0" smtClean="0"/>
              <a:t>predette norme è </a:t>
            </a:r>
            <a:r>
              <a:rPr lang="it-IT" sz="2000" dirty="0"/>
              <a:t>“</a:t>
            </a:r>
            <a:r>
              <a:rPr lang="it-IT" sz="2000" i="1" dirty="0"/>
              <a:t>volto ad assicurare una più penetrante tutela dei terzi estranei all'attività imprenditoriale, e non può sollevare la Banca dall'onere della prova piena del credito vantato anche per il periodo ulteriore</a:t>
            </a:r>
            <a:r>
              <a:rPr lang="it-IT" sz="2000" dirty="0" smtClean="0"/>
              <a:t>”</a:t>
            </a:r>
            <a:r>
              <a:rPr lang="it-IT" sz="2000" dirty="0"/>
              <a:t> (</a:t>
            </a:r>
            <a:r>
              <a:rPr lang="it-IT" sz="2000" dirty="0" err="1"/>
              <a:t>Cass</a:t>
            </a:r>
            <a:r>
              <a:rPr lang="it-IT" sz="2000" dirty="0"/>
              <a:t>. 20/04/2016, n. 7972; in senso conforme: </a:t>
            </a:r>
            <a:r>
              <a:rPr lang="it-IT" sz="2000" dirty="0" err="1"/>
              <a:t>Cass</a:t>
            </a:r>
            <a:r>
              <a:rPr lang="it-IT" sz="2000" dirty="0"/>
              <a:t>. 20.2.2018, n. 19670; </a:t>
            </a:r>
            <a:r>
              <a:rPr lang="it-IT" sz="2000" dirty="0" err="1"/>
              <a:t>Cass</a:t>
            </a:r>
            <a:r>
              <a:rPr lang="it-IT" sz="2000" dirty="0"/>
              <a:t>. 25/05/2017, n. </a:t>
            </a:r>
            <a:r>
              <a:rPr lang="it-IT" sz="2000" dirty="0" smtClean="0"/>
              <a:t>13258).</a:t>
            </a:r>
            <a:endParaRPr lang="it-IT" sz="2000" dirty="0"/>
          </a:p>
        </p:txBody>
      </p:sp>
      <p:sp>
        <p:nvSpPr>
          <p:cNvPr id="3" name="Freccia a destra 2"/>
          <p:cNvSpPr/>
          <p:nvPr/>
        </p:nvSpPr>
        <p:spPr>
          <a:xfrm>
            <a:off x="121186" y="594441"/>
            <a:ext cx="901288" cy="5793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p:cNvSpPr txBox="1"/>
          <p:nvPr/>
        </p:nvSpPr>
        <p:spPr>
          <a:xfrm>
            <a:off x="1311006" y="3835610"/>
            <a:ext cx="8813495" cy="769441"/>
          </a:xfrm>
          <a:prstGeom prst="rect">
            <a:avLst/>
          </a:prstGeom>
          <a:noFill/>
        </p:spPr>
        <p:txBody>
          <a:bodyPr wrap="square" rtlCol="0">
            <a:spAutoFit/>
          </a:bodyPr>
          <a:lstStyle/>
          <a:p>
            <a:pPr algn="just"/>
            <a:r>
              <a:rPr lang="it-IT" sz="2200" dirty="0" smtClean="0">
                <a:solidFill>
                  <a:schemeClr val="accent2">
                    <a:lumMod val="75000"/>
                  </a:schemeClr>
                </a:solidFill>
              </a:rPr>
              <a:t>Approvazione ex art. 1832 c.c. </a:t>
            </a:r>
            <a:r>
              <a:rPr lang="it-IT" sz="2200" dirty="0" smtClean="0">
                <a:solidFill>
                  <a:schemeClr val="accent2">
                    <a:lumMod val="75000"/>
                  </a:schemeClr>
                </a:solidFill>
              </a:rPr>
              <a:t>119, II e II comma, T.U.B. ed </a:t>
            </a:r>
            <a:r>
              <a:rPr lang="it-IT" sz="2200" dirty="0" smtClean="0">
                <a:solidFill>
                  <a:schemeClr val="accent2">
                    <a:lumMod val="75000"/>
                  </a:schemeClr>
                </a:solidFill>
              </a:rPr>
              <a:t>efficacia degli e/c in giudizio.</a:t>
            </a:r>
          </a:p>
        </p:txBody>
      </p:sp>
      <p:sp>
        <p:nvSpPr>
          <p:cNvPr id="6" name="Rettangolo arrotondato 5"/>
          <p:cNvSpPr/>
          <p:nvPr/>
        </p:nvSpPr>
        <p:spPr>
          <a:xfrm>
            <a:off x="1134736" y="4605051"/>
            <a:ext cx="9088917" cy="2082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L</a:t>
            </a:r>
            <a:r>
              <a:rPr lang="it-IT" dirty="0" smtClean="0"/>
              <a:t>e </a:t>
            </a:r>
            <a:r>
              <a:rPr lang="it-IT" dirty="0"/>
              <a:t>risultanze dell’estratto di conto corrente nell’eventuale giudizio di opposizione hanno efficacia fino a prova contraria, potendo essere disattese solo in presenza di circostanziate contestazioni, non già attraverso il mero rifiuto del conto o la generica affermazione di nulla dovere. </a:t>
            </a:r>
            <a:r>
              <a:rPr lang="it-IT" dirty="0" smtClean="0"/>
              <a:t>Il Cliente che </a:t>
            </a:r>
            <a:r>
              <a:rPr lang="it-IT" dirty="0"/>
              <a:t>intenda muovere delle contestazioni rispetto al credito allegato e dimostrato dalla Banca attraverso la produzione di tutti gli e/c, ha </a:t>
            </a:r>
            <a:r>
              <a:rPr lang="it-IT" dirty="0" smtClean="0"/>
              <a:t>quindi l’obbligo </a:t>
            </a:r>
            <a:r>
              <a:rPr lang="it-IT" dirty="0"/>
              <a:t>di formulare delle contestazioni specifiche (</a:t>
            </a:r>
            <a:r>
              <a:rPr lang="it-IT" dirty="0" smtClean="0"/>
              <a:t>tra </a:t>
            </a:r>
            <a:r>
              <a:rPr lang="it-IT" dirty="0"/>
              <a:t>le più recenti</a:t>
            </a:r>
            <a:r>
              <a:rPr lang="it-IT" dirty="0" smtClean="0"/>
              <a:t>, cfr.: </a:t>
            </a:r>
            <a:r>
              <a:rPr lang="it-IT" dirty="0" err="1"/>
              <a:t>Cass</a:t>
            </a:r>
            <a:r>
              <a:rPr lang="it-IT" dirty="0"/>
              <a:t>. 2.5.2019, n. 11543). </a:t>
            </a:r>
          </a:p>
        </p:txBody>
      </p:sp>
      <p:sp>
        <p:nvSpPr>
          <p:cNvPr id="7" name="Freccia a destra 6"/>
          <p:cNvSpPr/>
          <p:nvPr/>
        </p:nvSpPr>
        <p:spPr>
          <a:xfrm>
            <a:off x="149772" y="3875256"/>
            <a:ext cx="951913" cy="6059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31304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3557" y="198305"/>
            <a:ext cx="8596668" cy="1476260"/>
          </a:xfrm>
        </p:spPr>
        <p:txBody>
          <a:bodyPr>
            <a:normAutofit fontScale="90000"/>
          </a:bodyPr>
          <a:lstStyle/>
          <a:p>
            <a:pPr algn="ctr"/>
            <a:r>
              <a:rPr lang="it-IT" sz="3100" cap="all" dirty="0" smtClean="0">
                <a:solidFill>
                  <a:schemeClr val="accent2">
                    <a:lumMod val="75000"/>
                  </a:schemeClr>
                </a:solidFill>
                <a:effectLst>
                  <a:outerShdw blurRad="38100" dist="38100" dir="2700000" algn="tl">
                    <a:srgbClr val="000000">
                      <a:alpha val="43137"/>
                    </a:srgbClr>
                  </a:outerShdw>
                </a:effectLst>
              </a:rPr>
              <a:t>parziale produzione degli e/c da parte della Banca attrice (in senso sostanziale</a:t>
            </a:r>
            <a:r>
              <a:rPr lang="it-IT" cap="all" dirty="0" smtClean="0">
                <a:solidFill>
                  <a:schemeClr val="accent2">
                    <a:lumMod val="75000"/>
                  </a:schemeClr>
                </a:solidFill>
                <a:effectLst>
                  <a:outerShdw blurRad="38100" dist="38100" dir="2700000" algn="tl">
                    <a:srgbClr val="000000">
                      <a:alpha val="43137"/>
                    </a:srgbClr>
                  </a:outerShdw>
                </a:effectLst>
              </a:rPr>
              <a:t>)</a:t>
            </a:r>
            <a:br>
              <a:rPr lang="it-IT" cap="all" dirty="0" smtClean="0">
                <a:solidFill>
                  <a:schemeClr val="accent2">
                    <a:lumMod val="75000"/>
                  </a:schemeClr>
                </a:solidFill>
                <a:effectLst>
                  <a:outerShdw blurRad="38100" dist="38100" dir="2700000" algn="tl">
                    <a:srgbClr val="000000">
                      <a:alpha val="43137"/>
                    </a:srgbClr>
                  </a:outerShdw>
                </a:effectLst>
              </a:rPr>
            </a:br>
            <a:r>
              <a:rPr lang="it-IT" sz="3100" dirty="0">
                <a:solidFill>
                  <a:schemeClr val="accent2">
                    <a:lumMod val="75000"/>
                  </a:schemeClr>
                </a:solidFill>
                <a:effectLst>
                  <a:outerShdw blurRad="38100" dist="38100" dir="2700000" algn="tl">
                    <a:srgbClr val="000000">
                      <a:alpha val="43137"/>
                    </a:srgbClr>
                  </a:outerShdw>
                </a:effectLst>
              </a:rPr>
              <a:t>[</a:t>
            </a:r>
            <a:r>
              <a:rPr lang="it-IT" sz="3100" dirty="0" err="1">
                <a:solidFill>
                  <a:schemeClr val="accent2">
                    <a:lumMod val="75000"/>
                  </a:schemeClr>
                </a:solidFill>
                <a:effectLst>
                  <a:outerShdw blurRad="38100" dist="38100" dir="2700000" algn="tl">
                    <a:srgbClr val="000000">
                      <a:alpha val="43137"/>
                    </a:srgbClr>
                  </a:outerShdw>
                </a:effectLst>
              </a:rPr>
              <a:t>Cass</a:t>
            </a:r>
            <a:r>
              <a:rPr lang="it-IT" sz="3100" dirty="0">
                <a:solidFill>
                  <a:schemeClr val="accent2">
                    <a:lumMod val="75000"/>
                  </a:schemeClr>
                </a:solidFill>
                <a:effectLst>
                  <a:outerShdw blurRad="38100" dist="38100" dir="2700000" algn="tl">
                    <a:srgbClr val="000000">
                      <a:alpha val="43137"/>
                    </a:srgbClr>
                  </a:outerShdw>
                </a:effectLst>
              </a:rPr>
              <a:t>. 2.5.2019, n. 11543</a:t>
            </a:r>
            <a:r>
              <a:rPr lang="it-IT" sz="3100" dirty="0" smtClean="0">
                <a:solidFill>
                  <a:schemeClr val="accent2">
                    <a:lumMod val="75000"/>
                  </a:schemeClr>
                </a:solidFill>
                <a:effectLst>
                  <a:outerShdw blurRad="38100" dist="38100" dir="2700000" algn="tl">
                    <a:srgbClr val="000000">
                      <a:alpha val="43137"/>
                    </a:srgbClr>
                  </a:outerShdw>
                </a:effectLst>
              </a:rPr>
              <a:t>]</a:t>
            </a:r>
            <a:r>
              <a:rPr lang="it-IT" cap="all" dirty="0" smtClean="0">
                <a:solidFill>
                  <a:schemeClr val="accent2">
                    <a:lumMod val="75000"/>
                  </a:schemeClr>
                </a:solidFill>
                <a:effectLst>
                  <a:outerShdw blurRad="38100" dist="38100" dir="2700000" algn="tl">
                    <a:srgbClr val="000000">
                      <a:alpha val="43137"/>
                    </a:srgbClr>
                  </a:outerShdw>
                </a:effectLst>
              </a:rPr>
              <a:t/>
            </a:r>
            <a:br>
              <a:rPr lang="it-IT" cap="all" dirty="0" smtClean="0">
                <a:solidFill>
                  <a:schemeClr val="accent2">
                    <a:lumMod val="75000"/>
                  </a:schemeClr>
                </a:solidFill>
                <a:effectLst>
                  <a:outerShdw blurRad="38100" dist="38100" dir="2700000" algn="tl">
                    <a:srgbClr val="000000">
                      <a:alpha val="43137"/>
                    </a:srgbClr>
                  </a:outerShdw>
                </a:effectLst>
              </a:rPr>
            </a:br>
            <a:endParaRPr lang="it-IT" cap="all" dirty="0">
              <a:solidFill>
                <a:schemeClr val="accent2">
                  <a:lumMod val="75000"/>
                </a:schemeClr>
              </a:solidFill>
              <a:effectLst>
                <a:outerShdw blurRad="38100" dist="38100" dir="2700000" algn="tl">
                  <a:srgbClr val="000000">
                    <a:alpha val="43137"/>
                  </a:srgbClr>
                </a:outerShdw>
              </a:effectLst>
            </a:endParaRPr>
          </a:p>
        </p:txBody>
      </p:sp>
      <p:sp>
        <p:nvSpPr>
          <p:cNvPr id="3" name="Rettangolo arrotondato 2"/>
          <p:cNvSpPr/>
          <p:nvPr/>
        </p:nvSpPr>
        <p:spPr>
          <a:xfrm>
            <a:off x="1173983" y="4797846"/>
            <a:ext cx="8103591" cy="17461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2000" dirty="0" smtClean="0">
                <a:latin typeface="Calibri" panose="020F0502020204030204" pitchFamily="34" charset="0"/>
                <a:ea typeface="Calibri" panose="020F0502020204030204" pitchFamily="34" charset="0"/>
                <a:cs typeface="Times New Roman" panose="02020603050405020304" pitchFamily="18" charset="0"/>
              </a:rPr>
              <a:t>SALDO ZERO: Secondo </a:t>
            </a:r>
            <a:r>
              <a:rPr lang="it-IT" sz="2000" dirty="0">
                <a:latin typeface="Calibri" panose="020F0502020204030204" pitchFamily="34" charset="0"/>
                <a:ea typeface="Calibri" panose="020F0502020204030204" pitchFamily="34" charset="0"/>
                <a:cs typeface="Times New Roman" panose="02020603050405020304" pitchFamily="18" charset="0"/>
              </a:rPr>
              <a:t>detto criterio, se l’estratto conto più risalente (o il primo dopo quelli mancanti) espone un saldo attivo per la Banca, quindi un debito per il Cliente, questo va considerato a =0; se, invece, il saldo iniziale del primo estratto conto successivo a quelli mancanti espone un credito per il Cliente, deve essere applicato detto </a:t>
            </a:r>
            <a:r>
              <a:rPr lang="it-IT" sz="2000" dirty="0" smtClean="0">
                <a:latin typeface="Calibri" panose="020F0502020204030204" pitchFamily="34" charset="0"/>
                <a:ea typeface="Calibri" panose="020F0502020204030204" pitchFamily="34" charset="0"/>
                <a:cs typeface="Times New Roman" panose="02020603050405020304" pitchFamily="18" charset="0"/>
              </a:rPr>
              <a:t>saldo.</a:t>
            </a:r>
            <a:endParaRPr lang="it-IT" sz="2000" dirty="0"/>
          </a:p>
        </p:txBody>
      </p:sp>
      <p:sp>
        <p:nvSpPr>
          <p:cNvPr id="5" name="Callout con freccia in giù 4"/>
          <p:cNvSpPr/>
          <p:nvPr/>
        </p:nvSpPr>
        <p:spPr>
          <a:xfrm>
            <a:off x="1173983" y="1674564"/>
            <a:ext cx="7956242" cy="289743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Possibile impiego di ulteriori elementi di prova, come </a:t>
            </a:r>
            <a:r>
              <a:rPr lang="it-IT" dirty="0" smtClean="0"/>
              <a:t>altri documenti rappresentativi </a:t>
            </a:r>
            <a:r>
              <a:rPr lang="it-IT" dirty="0"/>
              <a:t>delle intercorse movimentazioni </a:t>
            </a:r>
            <a:r>
              <a:rPr lang="it-IT" dirty="0" smtClean="0"/>
              <a:t>(per esempio</a:t>
            </a:r>
            <a:r>
              <a:rPr lang="it-IT" dirty="0"/>
              <a:t>, le contabili bancarie </a:t>
            </a:r>
            <a:r>
              <a:rPr lang="it-IT" dirty="0" smtClean="0"/>
              <a:t>relative a </a:t>
            </a:r>
            <a:r>
              <a:rPr lang="it-IT" dirty="0"/>
              <a:t>singole </a:t>
            </a:r>
            <a:r>
              <a:rPr lang="it-IT" dirty="0" smtClean="0"/>
              <a:t>operazioni) ed </a:t>
            </a:r>
            <a:r>
              <a:rPr lang="it-IT" dirty="0"/>
              <a:t>altri elementi che, pur non essendo atti a ricostruire il </a:t>
            </a:r>
            <a:r>
              <a:rPr lang="it-IT" dirty="0" smtClean="0"/>
              <a:t>rapporto </a:t>
            </a:r>
            <a:r>
              <a:rPr lang="it-IT" dirty="0"/>
              <a:t>dedotto, valgano ad </a:t>
            </a:r>
            <a:r>
              <a:rPr lang="it-IT" dirty="0" smtClean="0"/>
              <a:t>escludere </a:t>
            </a:r>
            <a:r>
              <a:rPr lang="it-IT" dirty="0"/>
              <a:t>che il </a:t>
            </a:r>
            <a:r>
              <a:rPr lang="it-IT" dirty="0" smtClean="0"/>
              <a:t>Correntista </a:t>
            </a:r>
            <a:r>
              <a:rPr lang="it-IT" dirty="0"/>
              <a:t>abbia (</a:t>
            </a:r>
            <a:r>
              <a:rPr lang="it-IT" dirty="0" smtClean="0"/>
              <a:t>in </a:t>
            </a:r>
            <a:r>
              <a:rPr lang="it-IT" dirty="0"/>
              <a:t>quel periodo) maturato </a:t>
            </a:r>
            <a:r>
              <a:rPr lang="it-IT" dirty="0" smtClean="0"/>
              <a:t>un indeterminato credito (per esempio le ammissioni e comunque la condotta processuale del Correntista).</a:t>
            </a:r>
            <a:endParaRPr lang="it-IT" dirty="0"/>
          </a:p>
        </p:txBody>
      </p:sp>
      <p:sp>
        <p:nvSpPr>
          <p:cNvPr id="6" name="CasellaDiTesto 5"/>
          <p:cNvSpPr txBox="1"/>
          <p:nvPr/>
        </p:nvSpPr>
        <p:spPr>
          <a:xfrm>
            <a:off x="1357138" y="2848383"/>
            <a:ext cx="5728773" cy="461665"/>
          </a:xfrm>
          <a:prstGeom prst="rect">
            <a:avLst/>
          </a:prstGeom>
          <a:noFill/>
        </p:spPr>
        <p:txBody>
          <a:bodyPr wrap="square" rtlCol="0">
            <a:spAutoFit/>
          </a:bodyPr>
          <a:lstStyle/>
          <a:p>
            <a:pPr algn="ctr"/>
            <a:endParaRPr lang="it-IT" sz="2400" cap="all" dirty="0">
              <a:solidFill>
                <a:schemeClr val="bg1"/>
              </a:solidFill>
            </a:endParaRPr>
          </a:p>
        </p:txBody>
      </p:sp>
    </p:spTree>
    <p:extLst>
      <p:ext uri="{BB962C8B-B14F-4D97-AF65-F5344CB8AC3E}">
        <p14:creationId xmlns:p14="http://schemas.microsoft.com/office/powerpoint/2010/main" val="262853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54453" y="351006"/>
            <a:ext cx="8596668" cy="2480329"/>
          </a:xfrm>
        </p:spPr>
        <p:txBody>
          <a:bodyPr>
            <a:normAutofit/>
          </a:bodyPr>
          <a:lstStyle/>
          <a:p>
            <a:pPr algn="just"/>
            <a:r>
              <a:rPr lang="it-IT" sz="2400" cap="all" dirty="0" smtClean="0">
                <a:solidFill>
                  <a:schemeClr val="accent1">
                    <a:lumMod val="75000"/>
                  </a:schemeClr>
                </a:solidFill>
              </a:rPr>
              <a:t>Quando è il Cliente ad agire per ottenere l’accertamento della nullità degli interessi e delle condizioni applicate dalla Banca, è tenuto - ai sensi dell’art. 2697 c.c. - a produrre tutti gli estratti conto relativi all’intera durata del rapporto dedotto in giudizio.</a:t>
            </a:r>
            <a:endParaRPr lang="it-IT" sz="2400" cap="all" dirty="0">
              <a:solidFill>
                <a:schemeClr val="accent1">
                  <a:lumMod val="75000"/>
                </a:schemeClr>
              </a:solidFill>
            </a:endParaRPr>
          </a:p>
        </p:txBody>
      </p:sp>
      <p:sp>
        <p:nvSpPr>
          <p:cNvPr id="3" name="Rettangolo arrotondato 2"/>
          <p:cNvSpPr/>
          <p:nvPr/>
        </p:nvSpPr>
        <p:spPr>
          <a:xfrm>
            <a:off x="754453" y="3051673"/>
            <a:ext cx="8510733" cy="33711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2400" dirty="0"/>
              <a:t>«In tema di contratto di conto corrente bancario, il correntista che agisca per la ripetizione dell'indebito è tenuto a fornire la prova sia degli avvenuti pagamenti che della mancanza, rispetto ad essi, di una valida </a:t>
            </a:r>
            <a:r>
              <a:rPr lang="it-IT" sz="2400" i="1" dirty="0"/>
              <a:t>causa </a:t>
            </a:r>
            <a:r>
              <a:rPr lang="it-IT" sz="2400" i="1" dirty="0" err="1"/>
              <a:t>debendi</a:t>
            </a:r>
            <a:r>
              <a:rPr lang="it-IT" sz="2400" dirty="0"/>
              <a:t> ed è onerato di documentare l'andamento del rapporto con la produzione degli estratti conto, i quali evidenziano le singole rimesse che, riferendosi ad importi non dovuti, sono suscettibili di ripetizione» (</a:t>
            </a:r>
            <a:r>
              <a:rPr lang="it-IT" sz="2400" dirty="0" err="1"/>
              <a:t>Cass</a:t>
            </a:r>
            <a:r>
              <a:rPr lang="it-IT" sz="2400" dirty="0"/>
              <a:t>. 17/04/2020, n.7895).</a:t>
            </a:r>
          </a:p>
        </p:txBody>
      </p:sp>
    </p:spTree>
    <p:extLst>
      <p:ext uri="{BB962C8B-B14F-4D97-AF65-F5344CB8AC3E}">
        <p14:creationId xmlns:p14="http://schemas.microsoft.com/office/powerpoint/2010/main" val="2125379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233" y="561861"/>
            <a:ext cx="8596668" cy="2148289"/>
          </a:xfrm>
        </p:spPr>
        <p:txBody>
          <a:bodyPr>
            <a:normAutofit/>
          </a:bodyPr>
          <a:lstStyle/>
          <a:p>
            <a:pPr algn="ctr"/>
            <a:r>
              <a:rPr lang="it-IT" dirty="0" smtClean="0"/>
              <a:t/>
            </a:r>
            <a:br>
              <a:rPr lang="it-IT" dirty="0" smtClean="0"/>
            </a:br>
            <a:r>
              <a:rPr lang="it-IT" dirty="0"/>
              <a:t/>
            </a:r>
            <a:br>
              <a:rPr lang="it-IT" dirty="0"/>
            </a:br>
            <a:endParaRPr lang="it-IT" dirty="0"/>
          </a:p>
        </p:txBody>
      </p:sp>
      <p:sp>
        <p:nvSpPr>
          <p:cNvPr id="4" name="Rettangolo 3"/>
          <p:cNvSpPr/>
          <p:nvPr/>
        </p:nvSpPr>
        <p:spPr>
          <a:xfrm>
            <a:off x="1145754" y="2478796"/>
            <a:ext cx="7645706" cy="3305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2000" dirty="0" smtClean="0"/>
              <a:t>“Il </a:t>
            </a:r>
            <a:r>
              <a:rPr lang="it-IT" sz="2000" dirty="0"/>
              <a:t>cliente che agisca per ottenere la restituzione delle somme indebitamente versate in presenza di clausole nulle, ha l'onere di provare l'inesistenza della causa giustificativa dei pagamenti effettuati mediante la produzione del contratto che contiene siffatte clausole, </a:t>
            </a:r>
            <a:r>
              <a:rPr lang="it-IT" sz="2000" u="sng" dirty="0"/>
              <a:t>senza poter invocare il principio di vicinanza della prova al fine di spostare detto onere in capo alla banca</a:t>
            </a:r>
            <a:r>
              <a:rPr lang="it-IT" sz="2000" dirty="0"/>
              <a:t>, tenuto conto che tale principio non trova applicazione quando ciascuna delle parti, almeno di regola, acquisisce la disponibilità del documento al momento della sua sottoscrizione” (</a:t>
            </a:r>
            <a:r>
              <a:rPr lang="it-IT" sz="2000" dirty="0" err="1"/>
              <a:t>Cass</a:t>
            </a:r>
            <a:r>
              <a:rPr lang="it-IT" sz="2000" dirty="0"/>
              <a:t>. 13/12/2019, </a:t>
            </a:r>
            <a:r>
              <a:rPr lang="it-IT" sz="2000" dirty="0" smtClean="0"/>
              <a:t>n.33009; in senso conform</a:t>
            </a:r>
            <a:r>
              <a:rPr lang="it-IT" dirty="0" smtClean="0"/>
              <a:t>e cfr.: </a:t>
            </a:r>
            <a:r>
              <a:rPr lang="it-IT" b="1" dirty="0"/>
              <a:t>22/05/2019, </a:t>
            </a:r>
            <a:r>
              <a:rPr lang="it-IT" b="1" dirty="0" smtClean="0"/>
              <a:t>n.13853; </a:t>
            </a:r>
            <a:r>
              <a:rPr lang="it-IT" b="1" dirty="0" err="1" smtClean="0"/>
              <a:t>Cass</a:t>
            </a:r>
            <a:r>
              <a:rPr lang="it-IT" b="1" dirty="0" smtClean="0"/>
              <a:t>. </a:t>
            </a:r>
            <a:r>
              <a:rPr lang="it-IT" dirty="0"/>
              <a:t>12/09/2016, n.17923</a:t>
            </a:r>
            <a:r>
              <a:rPr lang="it-IT" dirty="0" smtClean="0"/>
              <a:t>). </a:t>
            </a:r>
            <a:endParaRPr lang="it-IT" dirty="0"/>
          </a:p>
        </p:txBody>
      </p:sp>
      <p:sp>
        <p:nvSpPr>
          <p:cNvPr id="5" name="Ovale 4"/>
          <p:cNvSpPr/>
          <p:nvPr/>
        </p:nvSpPr>
        <p:spPr>
          <a:xfrm>
            <a:off x="1145754" y="330506"/>
            <a:ext cx="7645706" cy="16525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cap="small" dirty="0" smtClean="0">
                <a:ln w="22225">
                  <a:solidFill>
                    <a:schemeClr val="accent2"/>
                  </a:solidFill>
                  <a:prstDash val="solid"/>
                </a:ln>
                <a:solidFill>
                  <a:schemeClr val="bg2">
                    <a:lumMod val="25000"/>
                  </a:schemeClr>
                </a:solidFill>
              </a:rPr>
              <a:t>Il principio di vicinanza </a:t>
            </a:r>
          </a:p>
          <a:p>
            <a:pPr algn="ctr"/>
            <a:r>
              <a:rPr lang="it-IT" sz="3200" b="1" cap="small" dirty="0" smtClean="0">
                <a:ln w="22225">
                  <a:solidFill>
                    <a:schemeClr val="accent2"/>
                  </a:solidFill>
                  <a:prstDash val="solid"/>
                </a:ln>
                <a:solidFill>
                  <a:schemeClr val="bg2">
                    <a:lumMod val="25000"/>
                  </a:schemeClr>
                </a:solidFill>
              </a:rPr>
              <a:t>alla prova</a:t>
            </a:r>
            <a:endParaRPr lang="it-IT" sz="3200" cap="small" dirty="0">
              <a:solidFill>
                <a:schemeClr val="bg2">
                  <a:lumMod val="25000"/>
                </a:schemeClr>
              </a:solidFill>
            </a:endParaRPr>
          </a:p>
        </p:txBody>
      </p:sp>
    </p:spTree>
    <p:extLst>
      <p:ext uri="{BB962C8B-B14F-4D97-AF65-F5344CB8AC3E}">
        <p14:creationId xmlns:p14="http://schemas.microsoft.com/office/powerpoint/2010/main" val="3045336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77956" y="396607"/>
            <a:ext cx="7998245" cy="2677656"/>
          </a:xfrm>
          <a:prstGeom prst="rect">
            <a:avLst/>
          </a:prstGeom>
          <a:noFill/>
        </p:spPr>
        <p:txBody>
          <a:bodyPr wrap="square" rtlCol="0">
            <a:spAutoFit/>
          </a:bodyPr>
          <a:lstStyle/>
          <a:p>
            <a:pPr algn="ctr"/>
            <a:r>
              <a:rPr lang="it-IT" sz="2800" b="1" dirty="0" smtClean="0">
                <a:ln w="22225">
                  <a:solidFill>
                    <a:schemeClr val="accent2"/>
                  </a:solidFill>
                  <a:prstDash val="solid"/>
                </a:ln>
                <a:solidFill>
                  <a:schemeClr val="accent2">
                    <a:lumMod val="40000"/>
                    <a:lumOff val="60000"/>
                  </a:schemeClr>
                </a:solidFill>
              </a:rPr>
              <a:t>Conseguenza dell’inadempimento o del parziale adempimento da parte del Cliente ai propri oneri probatori</a:t>
            </a:r>
          </a:p>
          <a:p>
            <a:pPr algn="ctr"/>
            <a:r>
              <a:rPr lang="it-IT" sz="2800" b="1" dirty="0" smtClean="0">
                <a:ln w="22225">
                  <a:solidFill>
                    <a:schemeClr val="accent2"/>
                  </a:solidFill>
                  <a:prstDash val="solid"/>
                </a:ln>
                <a:solidFill>
                  <a:schemeClr val="accent2">
                    <a:lumMod val="40000"/>
                    <a:lumOff val="60000"/>
                  </a:schemeClr>
                </a:solidFill>
              </a:rPr>
              <a:t>[</a:t>
            </a:r>
            <a:r>
              <a:rPr lang="it-IT" sz="2800" b="1" dirty="0" err="1" smtClean="0">
                <a:ln w="22225">
                  <a:solidFill>
                    <a:schemeClr val="accent2"/>
                  </a:solidFill>
                  <a:prstDash val="solid"/>
                </a:ln>
                <a:solidFill>
                  <a:schemeClr val="accent2">
                    <a:lumMod val="40000"/>
                    <a:lumOff val="60000"/>
                  </a:schemeClr>
                </a:solidFill>
              </a:rPr>
              <a:t>Cass</a:t>
            </a:r>
            <a:r>
              <a:rPr lang="it-IT" sz="2800" b="1" dirty="0" smtClean="0">
                <a:ln w="22225">
                  <a:solidFill>
                    <a:schemeClr val="accent2"/>
                  </a:solidFill>
                  <a:prstDash val="solid"/>
                </a:ln>
                <a:solidFill>
                  <a:schemeClr val="accent2">
                    <a:lumMod val="40000"/>
                    <a:lumOff val="60000"/>
                  </a:schemeClr>
                </a:solidFill>
              </a:rPr>
              <a:t>. 2.5.2019 n. 11543]</a:t>
            </a:r>
          </a:p>
          <a:p>
            <a:pPr algn="ctr"/>
            <a:endParaRPr lang="it-IT" sz="2800" b="1" dirty="0" smtClean="0">
              <a:solidFill>
                <a:srgbClr val="92D050"/>
              </a:solidFill>
            </a:endParaRPr>
          </a:p>
          <a:p>
            <a:pPr algn="ctr"/>
            <a:endParaRPr lang="it-IT" sz="2800" b="1" dirty="0" smtClean="0">
              <a:ln w="22225">
                <a:solidFill>
                  <a:schemeClr val="accent2"/>
                </a:solidFill>
                <a:prstDash val="solid"/>
              </a:ln>
              <a:solidFill>
                <a:srgbClr val="92D050"/>
              </a:solidFill>
              <a:effectLst>
                <a:outerShdw blurRad="38100" dist="38100" dir="2700000" algn="tl">
                  <a:srgbClr val="000000">
                    <a:alpha val="43137"/>
                  </a:srgbClr>
                </a:outerShdw>
              </a:effectLst>
            </a:endParaRPr>
          </a:p>
        </p:txBody>
      </p:sp>
      <p:sp>
        <p:nvSpPr>
          <p:cNvPr id="3" name="Elaborazione alternativa 2"/>
          <p:cNvSpPr/>
          <p:nvPr/>
        </p:nvSpPr>
        <p:spPr>
          <a:xfrm>
            <a:off x="1074143" y="4967936"/>
            <a:ext cx="8725360" cy="135507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t-IT" dirty="0" smtClean="0"/>
          </a:p>
          <a:p>
            <a:pPr algn="just"/>
            <a:r>
              <a:rPr lang="it-IT" dirty="0" smtClean="0"/>
              <a:t>CRITERIO DEL C.D. SALDO DISPONIBILE: «Il </a:t>
            </a:r>
            <a:r>
              <a:rPr lang="it-IT" dirty="0"/>
              <a:t>saldo iniziale da prendere in considerazione, ai fini del calcolo del dovuto, è quello risultante dal primo degli estratti acquisiti, del quale sarebbe arbitrario l'azzeramento in mancanza di chiare indicazioni istruttorie in tal senso” (</a:t>
            </a:r>
            <a:r>
              <a:rPr lang="it-IT" dirty="0" err="1"/>
              <a:t>Cass</a:t>
            </a:r>
            <a:r>
              <a:rPr lang="it-IT" dirty="0"/>
              <a:t>. 09/10/2019, n.25373). </a:t>
            </a:r>
          </a:p>
          <a:p>
            <a:pPr algn="ctr"/>
            <a:endParaRPr lang="it-IT" dirty="0"/>
          </a:p>
        </p:txBody>
      </p:sp>
      <p:sp>
        <p:nvSpPr>
          <p:cNvPr id="5" name="Callout con freccia in giù 4"/>
          <p:cNvSpPr/>
          <p:nvPr/>
        </p:nvSpPr>
        <p:spPr>
          <a:xfrm>
            <a:off x="1074144" y="1795750"/>
            <a:ext cx="8725360" cy="298557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Possibile impiego di ulteriori elementi di prova, come altri documenti rappresentativi delle intercorse movimentazioni (per esempio, le contabili bancarie relative a singole operazioni) ed altri elementi che, pur non essendo atti a ricostruire il rapporto dedotto, valgano ad escludere che </a:t>
            </a:r>
            <a:r>
              <a:rPr lang="it-IT" dirty="0" smtClean="0"/>
              <a:t>la Banca abbia </a:t>
            </a:r>
            <a:r>
              <a:rPr lang="it-IT" dirty="0"/>
              <a:t>(in quel periodo) maturato un indeterminato credito (per esempio la condotta processuale </a:t>
            </a:r>
            <a:r>
              <a:rPr lang="it-IT" dirty="0" smtClean="0"/>
              <a:t>dell’Istituto di credito).</a:t>
            </a:r>
            <a:endParaRPr lang="it-IT" dirty="0"/>
          </a:p>
        </p:txBody>
      </p:sp>
    </p:spTree>
    <p:extLst>
      <p:ext uri="{BB962C8B-B14F-4D97-AF65-F5344CB8AC3E}">
        <p14:creationId xmlns:p14="http://schemas.microsoft.com/office/powerpoint/2010/main" val="1456104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Sfaccettatura">
  <a:themeElements>
    <a:clrScheme name="Verde giallo">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1256</TotalTime>
  <Words>1086</Words>
  <Application>Microsoft Office PowerPoint</Application>
  <PresentationFormat>Widescreen</PresentationFormat>
  <Paragraphs>42</Paragraphs>
  <Slides>12</Slides>
  <Notes>1</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12</vt:i4>
      </vt:variant>
    </vt:vector>
  </HeadingPairs>
  <TitlesOfParts>
    <vt:vector size="20" baseType="lpstr">
      <vt:lpstr>Arial</vt:lpstr>
      <vt:lpstr>Arial Black</vt:lpstr>
      <vt:lpstr>Calibri</vt:lpstr>
      <vt:lpstr>Times New Roman</vt:lpstr>
      <vt:lpstr>Trebuchet MS</vt:lpstr>
      <vt:lpstr>Wingdings</vt:lpstr>
      <vt:lpstr>Wingdings 3</vt:lpstr>
      <vt:lpstr>Sfaccettatura</vt:lpstr>
      <vt:lpstr> Contenzioso bancario  e ripartizione degli  oneri probatori</vt:lpstr>
      <vt:lpstr>Presentazione standard di PowerPoint</vt:lpstr>
      <vt:lpstr>Procedimento monitorio:  dall’art. 102 del R.D. n. 141/1938 all’art. 50 T.U.B.    </vt:lpstr>
      <vt:lpstr>«L’estratto conto deve rappresentare il risultato di tutte le voci a credito e a debito ricadenti nell’arco di tempo considerato, ivi compresi i diritti di commissione, le spese, le ritenute fiscali e gli interessi attivi e passivi maturati, con l’indicazione di un saldo attivo o passivo che costituirà la prima posta della successiva fase del conto» (Relazione al Decreto Legislativo n° 385/1993).</vt:lpstr>
      <vt:lpstr>Onere probatorio gravante sulla Banca ed il limite temporale di conservazione della documentazione contabile di cui agli artt. 2220 c.c. e 119 TUB.</vt:lpstr>
      <vt:lpstr>parziale produzione degli e/c da parte della Banca attrice (in senso sostanziale) [Cass. 2.5.2019, n. 11543] </vt:lpstr>
      <vt:lpstr>Quando è il Cliente ad agire per ottenere l’accertamento della nullità degli interessi e delle condizioni applicate dalla Banca, è tenuto - ai sensi dell’art. 2697 c.c. - a produrre tutti gli estratti conto relativi all’intera durata del rapporto dedotto in giudizio.</vt:lpstr>
      <vt:lpstr>  </vt:lpstr>
      <vt:lpstr>Presentazione standard di PowerPoint</vt:lpstr>
      <vt:lpstr>Presentazione standard di PowerPoint</vt:lpstr>
      <vt:lpstr>A chi spetta l’onere di dimostrazione della natura solutoria delle rimesse?</vt:lpstr>
      <vt:lpstr>Grazie per l’attenzione!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Penna009</dc:creator>
  <cp:lastModifiedBy>Penna009</cp:lastModifiedBy>
  <cp:revision>120</cp:revision>
  <dcterms:created xsi:type="dcterms:W3CDTF">2020-06-22T14:26:26Z</dcterms:created>
  <dcterms:modified xsi:type="dcterms:W3CDTF">2020-06-25T12:59:30Z</dcterms:modified>
</cp:coreProperties>
</file>