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ADC722EC-B5C8-4337-9ECE-FB52B1E67FA7}" type="datetimeFigureOut">
              <a:rPr lang="it-IT">
                <a:solidFill>
                  <a:prstClr val="black">
                    <a:tint val="75000"/>
                  </a:prstClr>
                </a:solidFill>
              </a:rPr>
              <a:pPr>
                <a:defRPr/>
              </a:pPr>
              <a:t>25/06/2020</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3DC9AFDD-944D-40F3-B2F6-046A75C52906}"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658833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42C102ED-A4DC-4125-8115-3400F8D905CC}" type="datetimeFigureOut">
              <a:rPr lang="it-IT">
                <a:solidFill>
                  <a:prstClr val="black">
                    <a:tint val="75000"/>
                  </a:prstClr>
                </a:solidFill>
              </a:rPr>
              <a:pPr>
                <a:defRPr/>
              </a:pPr>
              <a:t>25/06/2020</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DA84246B-AAEC-4BC2-A2F0-D3D5840779CF}"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4284765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D453CAED-737F-4B85-A53B-1113FBD541CC}" type="datetimeFigureOut">
              <a:rPr lang="it-IT">
                <a:solidFill>
                  <a:prstClr val="black">
                    <a:tint val="75000"/>
                  </a:prstClr>
                </a:solidFill>
              </a:rPr>
              <a:pPr>
                <a:defRPr/>
              </a:pPr>
              <a:t>25/06/2020</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C2E74349-6DAC-411F-959E-36F8BFF5AFC8}"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2237025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AAAB28D3-60FE-466B-8B87-895EB45EDD9F}" type="datetimeFigureOut">
              <a:rPr lang="it-IT">
                <a:solidFill>
                  <a:prstClr val="black">
                    <a:tint val="75000"/>
                  </a:prstClr>
                </a:solidFill>
              </a:rPr>
              <a:pPr>
                <a:defRPr/>
              </a:pPr>
              <a:t>25/06/2020</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53CE60C4-B9CF-447A-9914-2E10CC6AAA34}"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1840490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B49C6857-8C11-41FF-AF34-D7973CC0B4B5}" type="datetimeFigureOut">
              <a:rPr lang="it-IT">
                <a:solidFill>
                  <a:prstClr val="black">
                    <a:tint val="75000"/>
                  </a:prstClr>
                </a:solidFill>
              </a:rPr>
              <a:pPr>
                <a:defRPr/>
              </a:pPr>
              <a:t>25/06/2020</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DE781BA1-5F40-4B89-BBAF-68D272835AEF}"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439946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E355D9A8-C93C-49D4-A086-4BEA839ADF1D}" type="datetimeFigureOut">
              <a:rPr lang="it-IT">
                <a:solidFill>
                  <a:prstClr val="black">
                    <a:tint val="75000"/>
                  </a:prstClr>
                </a:solidFill>
              </a:rPr>
              <a:pPr>
                <a:defRPr/>
              </a:pPr>
              <a:t>25/06/2020</a:t>
            </a:fld>
            <a:endParaRPr lang="it-IT">
              <a:solidFill>
                <a:prstClr val="black">
                  <a:tint val="75000"/>
                </a:prstClr>
              </a:solidFill>
            </a:endParaRPr>
          </a:p>
        </p:txBody>
      </p:sp>
      <p:sp>
        <p:nvSpPr>
          <p:cNvPr id="6"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7" name="Segnaposto numero diapositiva 5"/>
          <p:cNvSpPr>
            <a:spLocks noGrp="1"/>
          </p:cNvSpPr>
          <p:nvPr>
            <p:ph type="sldNum" sz="quarter" idx="12"/>
          </p:nvPr>
        </p:nvSpPr>
        <p:spPr/>
        <p:txBody>
          <a:bodyPr/>
          <a:lstStyle>
            <a:lvl1pPr>
              <a:defRPr/>
            </a:lvl1pPr>
          </a:lstStyle>
          <a:p>
            <a:pPr>
              <a:defRPr/>
            </a:pPr>
            <a:fld id="{8AF79651-D2AF-4BEA-93CF-F7C82899FFDF}"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2172985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76988131-1FF3-4CCC-827D-3737C405BC2F}" type="datetimeFigureOut">
              <a:rPr lang="it-IT">
                <a:solidFill>
                  <a:prstClr val="black">
                    <a:tint val="75000"/>
                  </a:prstClr>
                </a:solidFill>
              </a:rPr>
              <a:pPr>
                <a:defRPr/>
              </a:pPr>
              <a:t>25/06/2020</a:t>
            </a:fld>
            <a:endParaRPr lang="it-IT">
              <a:solidFill>
                <a:prstClr val="black">
                  <a:tint val="75000"/>
                </a:prstClr>
              </a:solidFill>
            </a:endParaRPr>
          </a:p>
        </p:txBody>
      </p:sp>
      <p:sp>
        <p:nvSpPr>
          <p:cNvPr id="8"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9" name="Segnaposto numero diapositiva 5"/>
          <p:cNvSpPr>
            <a:spLocks noGrp="1"/>
          </p:cNvSpPr>
          <p:nvPr>
            <p:ph type="sldNum" sz="quarter" idx="12"/>
          </p:nvPr>
        </p:nvSpPr>
        <p:spPr/>
        <p:txBody>
          <a:bodyPr/>
          <a:lstStyle>
            <a:lvl1pPr>
              <a:defRPr/>
            </a:lvl1pPr>
          </a:lstStyle>
          <a:p>
            <a:pPr>
              <a:defRPr/>
            </a:pPr>
            <a:fld id="{1CCE1803-C2EB-4C19-B7F2-39DD3AE048BB}"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2764092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FDCA7B07-5E6F-4D39-945D-CE165E5DF50A}" type="datetimeFigureOut">
              <a:rPr lang="it-IT">
                <a:solidFill>
                  <a:prstClr val="black">
                    <a:tint val="75000"/>
                  </a:prstClr>
                </a:solidFill>
              </a:rPr>
              <a:pPr>
                <a:defRPr/>
              </a:pPr>
              <a:t>25/06/2020</a:t>
            </a:fld>
            <a:endParaRPr lang="it-IT">
              <a:solidFill>
                <a:prstClr val="black">
                  <a:tint val="75000"/>
                </a:prstClr>
              </a:solidFill>
            </a:endParaRPr>
          </a:p>
        </p:txBody>
      </p:sp>
      <p:sp>
        <p:nvSpPr>
          <p:cNvPr id="4"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5" name="Segnaposto numero diapositiva 5"/>
          <p:cNvSpPr>
            <a:spLocks noGrp="1"/>
          </p:cNvSpPr>
          <p:nvPr>
            <p:ph type="sldNum" sz="quarter" idx="12"/>
          </p:nvPr>
        </p:nvSpPr>
        <p:spPr/>
        <p:txBody>
          <a:bodyPr/>
          <a:lstStyle>
            <a:lvl1pPr>
              <a:defRPr/>
            </a:lvl1pPr>
          </a:lstStyle>
          <a:p>
            <a:pPr>
              <a:defRPr/>
            </a:pPr>
            <a:fld id="{46EE10B4-4A00-4D19-913A-84A49DF2471A}"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245796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CBAD6A55-9AEC-4893-9B7E-9FBA978ACB20}" type="datetimeFigureOut">
              <a:rPr lang="it-IT">
                <a:solidFill>
                  <a:prstClr val="black">
                    <a:tint val="75000"/>
                  </a:prstClr>
                </a:solidFill>
              </a:rPr>
              <a:pPr>
                <a:defRPr/>
              </a:pPr>
              <a:t>25/06/2020</a:t>
            </a:fld>
            <a:endParaRPr lang="it-IT">
              <a:solidFill>
                <a:prstClr val="black">
                  <a:tint val="75000"/>
                </a:prstClr>
              </a:solidFill>
            </a:endParaRPr>
          </a:p>
        </p:txBody>
      </p:sp>
      <p:sp>
        <p:nvSpPr>
          <p:cNvPr id="3"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4" name="Segnaposto numero diapositiva 5"/>
          <p:cNvSpPr>
            <a:spLocks noGrp="1"/>
          </p:cNvSpPr>
          <p:nvPr>
            <p:ph type="sldNum" sz="quarter" idx="12"/>
          </p:nvPr>
        </p:nvSpPr>
        <p:spPr/>
        <p:txBody>
          <a:bodyPr/>
          <a:lstStyle>
            <a:lvl1pPr>
              <a:defRPr/>
            </a:lvl1pPr>
          </a:lstStyle>
          <a:p>
            <a:pPr>
              <a:defRPr/>
            </a:pPr>
            <a:fld id="{2B2D7923-E63A-4239-BC9C-5820F4B7A5A6}"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4067246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AA312A3-ED11-4EC1-8880-48CCD4D93DFA}" type="datetimeFigureOut">
              <a:rPr lang="it-IT">
                <a:solidFill>
                  <a:prstClr val="black">
                    <a:tint val="75000"/>
                  </a:prstClr>
                </a:solidFill>
              </a:rPr>
              <a:pPr>
                <a:defRPr/>
              </a:pPr>
              <a:t>25/06/2020</a:t>
            </a:fld>
            <a:endParaRPr lang="it-IT">
              <a:solidFill>
                <a:prstClr val="black">
                  <a:tint val="75000"/>
                </a:prstClr>
              </a:solidFill>
            </a:endParaRPr>
          </a:p>
        </p:txBody>
      </p:sp>
      <p:sp>
        <p:nvSpPr>
          <p:cNvPr id="6"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7" name="Segnaposto numero diapositiva 5"/>
          <p:cNvSpPr>
            <a:spLocks noGrp="1"/>
          </p:cNvSpPr>
          <p:nvPr>
            <p:ph type="sldNum" sz="quarter" idx="12"/>
          </p:nvPr>
        </p:nvSpPr>
        <p:spPr/>
        <p:txBody>
          <a:bodyPr/>
          <a:lstStyle>
            <a:lvl1pPr>
              <a:defRPr/>
            </a:lvl1pPr>
          </a:lstStyle>
          <a:p>
            <a:pPr>
              <a:defRPr/>
            </a:pPr>
            <a:fld id="{B9829461-3948-4673-8137-4CBF0E5E175D}"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77771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A210EFC-9CAD-465E-836B-5F369169A97E}" type="datetimeFigureOut">
              <a:rPr lang="it-IT">
                <a:solidFill>
                  <a:prstClr val="black">
                    <a:tint val="75000"/>
                  </a:prstClr>
                </a:solidFill>
              </a:rPr>
              <a:pPr>
                <a:defRPr/>
              </a:pPr>
              <a:t>25/06/2020</a:t>
            </a:fld>
            <a:endParaRPr lang="it-IT">
              <a:solidFill>
                <a:prstClr val="black">
                  <a:tint val="75000"/>
                </a:prstClr>
              </a:solidFill>
            </a:endParaRPr>
          </a:p>
        </p:txBody>
      </p:sp>
      <p:sp>
        <p:nvSpPr>
          <p:cNvPr id="6"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7" name="Segnaposto numero diapositiva 5"/>
          <p:cNvSpPr>
            <a:spLocks noGrp="1"/>
          </p:cNvSpPr>
          <p:nvPr>
            <p:ph type="sldNum" sz="quarter" idx="12"/>
          </p:nvPr>
        </p:nvSpPr>
        <p:spPr/>
        <p:txBody>
          <a:bodyPr/>
          <a:lstStyle>
            <a:lvl1pPr>
              <a:defRPr/>
            </a:lvl1pPr>
          </a:lstStyle>
          <a:p>
            <a:pPr>
              <a:defRPr/>
            </a:pPr>
            <a:fld id="{0D8C153A-CC74-4E26-985D-D2952BC0A269}"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3360588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1027" name="Segnaposto testo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8D9E57A-6D7A-49CE-9009-0DBB72B8EE38}" type="datetimeFigureOut">
              <a:rPr lang="it-IT">
                <a:solidFill>
                  <a:prstClr val="black">
                    <a:tint val="75000"/>
                  </a:prstClr>
                </a:solidFill>
              </a:rPr>
              <a:pPr>
                <a:defRPr/>
              </a:pPr>
              <a:t>25/06/2020</a:t>
            </a:fld>
            <a:endParaRPr lang="it-IT">
              <a:solidFill>
                <a:prstClr val="black">
                  <a:tint val="75000"/>
                </a:prstClr>
              </a:solidFill>
            </a:endParaRPr>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14B4126-CEAA-46E3-90F4-C6A9BBC322F6}" type="slidenum">
              <a:rPr lang="it-IT">
                <a:solidFill>
                  <a:prstClr val="black">
                    <a:tint val="75000"/>
                  </a:prstClr>
                </a:solidFill>
              </a:rPr>
              <a:pPr>
                <a:defRPr/>
              </a:pPr>
              <a:t>‹N›</a:t>
            </a:fld>
            <a:endParaRPr lang="it-IT">
              <a:solidFill>
                <a:prstClr val="black">
                  <a:tint val="75000"/>
                </a:prstClr>
              </a:solidFill>
            </a:endParaRPr>
          </a:p>
        </p:txBody>
      </p:sp>
    </p:spTree>
    <p:extLst>
      <p:ext uri="{BB962C8B-B14F-4D97-AF65-F5344CB8AC3E}">
        <p14:creationId xmlns:p14="http://schemas.microsoft.com/office/powerpoint/2010/main" val="3176536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sz="3600" b="1" dirty="0"/>
              <a:t>USURA:</a:t>
            </a:r>
            <a:br>
              <a:rPr lang="it-IT" sz="3600" b="1" dirty="0"/>
            </a:br>
            <a:r>
              <a:rPr lang="it-IT" sz="3600" b="1" dirty="0"/>
              <a:t>LE NOVITÀ DELLA LEGGE 108/1996</a:t>
            </a:r>
            <a:endParaRPr lang="it-IT" sz="3600" b="1" dirty="0"/>
          </a:p>
        </p:txBody>
      </p:sp>
      <p:sp>
        <p:nvSpPr>
          <p:cNvPr id="3" name="Segnaposto contenuto 2"/>
          <p:cNvSpPr>
            <a:spLocks noGrp="1"/>
          </p:cNvSpPr>
          <p:nvPr>
            <p:ph idx="1"/>
          </p:nvPr>
        </p:nvSpPr>
        <p:spPr>
          <a:xfrm>
            <a:off x="1981200" y="1600200"/>
            <a:ext cx="8435280" cy="5257800"/>
          </a:xfrm>
        </p:spPr>
        <p:txBody>
          <a:bodyPr/>
          <a:lstStyle/>
          <a:p>
            <a:pPr marL="0" indent="0" algn="ctr">
              <a:buNone/>
            </a:pPr>
            <a:r>
              <a:rPr lang="it-IT" sz="1800" b="1" dirty="0"/>
              <a:t>Art. 644 c.p. – testo previgente</a:t>
            </a:r>
          </a:p>
          <a:p>
            <a:pPr marL="0" indent="0" algn="just">
              <a:buNone/>
            </a:pPr>
            <a:r>
              <a:rPr lang="it-IT" sz="1800" dirty="0"/>
              <a:t>Chiunque, fuori dei casi preveduti dall'articolo precedente, approfittando dello stato di bisogno di una persona, si fa da questa dare o promettere, sotto qualsiasi forma, per se' o per altri, in corrispettivo di una prestazione di denaro o di altra cosa mobile, interessi o altri vantaggi </a:t>
            </a:r>
            <a:r>
              <a:rPr lang="it-IT" sz="1800" dirty="0" err="1"/>
              <a:t>usurarii</a:t>
            </a:r>
            <a:r>
              <a:rPr lang="it-IT" sz="1800" dirty="0"/>
              <a:t>, </a:t>
            </a:r>
            <a:r>
              <a:rPr lang="it-IT" sz="1800" dirty="0"/>
              <a:t>è punito </a:t>
            </a:r>
            <a:r>
              <a:rPr lang="it-IT" sz="1800" dirty="0"/>
              <a:t>con la reclusione fino a due anni e con la multa da lire mille a ventimila</a:t>
            </a:r>
            <a:r>
              <a:rPr lang="it-IT" sz="1800" dirty="0"/>
              <a:t>.</a:t>
            </a:r>
          </a:p>
          <a:p>
            <a:pPr marL="0" indent="0" algn="ctr">
              <a:buNone/>
            </a:pPr>
            <a:r>
              <a:rPr lang="it-IT" sz="1800" b="1" dirty="0"/>
              <a:t>Art. 644 c.p. – modificato</a:t>
            </a:r>
          </a:p>
          <a:p>
            <a:pPr marL="0" indent="0" algn="just">
              <a:spcBef>
                <a:spcPts val="0"/>
              </a:spcBef>
              <a:buNone/>
            </a:pPr>
            <a:r>
              <a:rPr lang="it-IT" sz="1800" dirty="0"/>
              <a:t>Chiunque, fuori dei casi previsti dall'articolo 643, si fa dare o promettere, sotto qualsiasi forma, per se o per altri, in corrispettivo di una prestazione di denaro o di altra </a:t>
            </a:r>
            <a:r>
              <a:rPr lang="it-IT" sz="1800" dirty="0"/>
              <a:t>utilità, </a:t>
            </a:r>
            <a:r>
              <a:rPr lang="it-IT" sz="1800" dirty="0"/>
              <a:t>interessi o altri vantaggi usurari, è</a:t>
            </a:r>
            <a:r>
              <a:rPr lang="it-IT" sz="1800" dirty="0"/>
              <a:t> </a:t>
            </a:r>
            <a:r>
              <a:rPr lang="it-IT" sz="1800" dirty="0"/>
              <a:t>punito con la reclusione da due a dieci anni e con la multa da euro 5.000 a euro 30.000</a:t>
            </a:r>
            <a:r>
              <a:rPr lang="it-IT" sz="1800" dirty="0"/>
              <a:t>.</a:t>
            </a:r>
          </a:p>
          <a:p>
            <a:pPr marL="0" indent="0" algn="just">
              <a:spcBef>
                <a:spcPts val="0"/>
              </a:spcBef>
              <a:buNone/>
            </a:pPr>
            <a:r>
              <a:rPr lang="it-IT" sz="1800" dirty="0"/>
              <a:t>…</a:t>
            </a:r>
          </a:p>
          <a:p>
            <a:pPr marL="0" indent="0" algn="just">
              <a:spcBef>
                <a:spcPts val="0"/>
              </a:spcBef>
              <a:buNone/>
            </a:pPr>
            <a:r>
              <a:rPr lang="it-IT" sz="1800" dirty="0"/>
              <a:t>La legge stabilisce il limite oltre il quale gli interessi sono sempre usurari. Sono </a:t>
            </a:r>
            <a:r>
              <a:rPr lang="it-IT" sz="1800" dirty="0"/>
              <a:t>altresì </a:t>
            </a:r>
            <a:r>
              <a:rPr lang="it-IT" sz="1800" dirty="0"/>
              <a:t>usurari gli interessi, anche se inferiori a tale limite, e gli altri vantaggi o compensi che, avuto riguardo alle concrete </a:t>
            </a:r>
            <a:r>
              <a:rPr lang="it-IT" sz="1800" dirty="0"/>
              <a:t>modalità </a:t>
            </a:r>
            <a:r>
              <a:rPr lang="it-IT" sz="1800" dirty="0"/>
              <a:t>del fatto e al tasso medio praticato per operazioni similari, risultano comunque sproporzionati rispetto alla prestazione di denaro o di altra </a:t>
            </a:r>
            <a:r>
              <a:rPr lang="it-IT" sz="1800" dirty="0"/>
              <a:t>utilità, </a:t>
            </a:r>
            <a:r>
              <a:rPr lang="it-IT" sz="1800" dirty="0"/>
              <a:t>ovvero all'opera di mediazione, quando chi li ha dati o promessi si trova in condizioni di </a:t>
            </a:r>
            <a:r>
              <a:rPr lang="it-IT" sz="1800" dirty="0"/>
              <a:t>difficoltà </a:t>
            </a:r>
            <a:r>
              <a:rPr lang="it-IT" sz="1800" dirty="0"/>
              <a:t>economica o finanziaria.</a:t>
            </a:r>
          </a:p>
        </p:txBody>
      </p:sp>
      <p:sp>
        <p:nvSpPr>
          <p:cNvPr id="4" name="Rettangolo 3"/>
          <p:cNvSpPr/>
          <p:nvPr/>
        </p:nvSpPr>
        <p:spPr>
          <a:xfrm>
            <a:off x="1981200" y="5013176"/>
            <a:ext cx="7211144" cy="36004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1286342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USURA E TASSO DI MORA: C/C</a:t>
            </a:r>
            <a:endParaRPr lang="it-IT" b="1" dirty="0"/>
          </a:p>
        </p:txBody>
      </p:sp>
      <p:sp>
        <p:nvSpPr>
          <p:cNvPr id="3" name="Segnaposto contenuto 2"/>
          <p:cNvSpPr>
            <a:spLocks noGrp="1"/>
          </p:cNvSpPr>
          <p:nvPr>
            <p:ph idx="1"/>
          </p:nvPr>
        </p:nvSpPr>
        <p:spPr/>
        <p:txBody>
          <a:bodyPr/>
          <a:lstStyle/>
          <a:p>
            <a:pPr marL="0" indent="0" algn="just">
              <a:buNone/>
            </a:pPr>
            <a:r>
              <a:rPr lang="it-IT" dirty="0" smtClean="0"/>
              <a:t>La questione non si pone in relazione alle aperture di credito perché, per le peculiarità operative, il tasso di mora, o meglio il tasso di scoperto è compreso nel TEG.</a:t>
            </a:r>
          </a:p>
          <a:p>
            <a:pPr marL="0" indent="0" algn="just">
              <a:buNone/>
            </a:pPr>
            <a:r>
              <a:rPr lang="it-IT" dirty="0" smtClean="0"/>
              <a:t>Infatti, con riferimento alla formula già indicata, gli interessi (posti al numeratore) comprendono anche quelli di scoperto e correlativamente i numeri debitori (posti al denominatore) comprendono anche i numeri extra fido.</a:t>
            </a:r>
            <a:endParaRPr lang="it-IT" dirty="0"/>
          </a:p>
        </p:txBody>
      </p:sp>
    </p:spTree>
    <p:extLst>
      <p:ext uri="{BB962C8B-B14F-4D97-AF65-F5344CB8AC3E}">
        <p14:creationId xmlns:p14="http://schemas.microsoft.com/office/powerpoint/2010/main" val="1685430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USURA ORIGINARIA NEL C/C?</a:t>
            </a:r>
            <a:endParaRPr lang="it-IT" b="1" dirty="0"/>
          </a:p>
        </p:txBody>
      </p:sp>
      <p:sp>
        <p:nvSpPr>
          <p:cNvPr id="3" name="Segnaposto contenuto 2"/>
          <p:cNvSpPr>
            <a:spLocks noGrp="1"/>
          </p:cNvSpPr>
          <p:nvPr>
            <p:ph idx="1"/>
          </p:nvPr>
        </p:nvSpPr>
        <p:spPr>
          <a:xfrm>
            <a:off x="1981200" y="1600200"/>
            <a:ext cx="8435280" cy="5069160"/>
          </a:xfrm>
        </p:spPr>
        <p:txBody>
          <a:bodyPr/>
          <a:lstStyle/>
          <a:p>
            <a:pPr marL="0" indent="0" algn="just">
              <a:buNone/>
            </a:pPr>
            <a:r>
              <a:rPr lang="it-IT" sz="2400" dirty="0"/>
              <a:t>La citata norma di interpretazione autentica impone di fare riferimento al momento della pattuizione: l’usura sopravvenuta nel corso di esecuzione del contratto  non è più rilevante (v. Cass. SU n. 24675/2017). </a:t>
            </a:r>
          </a:p>
          <a:p>
            <a:pPr marL="0" indent="0" algn="just">
              <a:buNone/>
            </a:pPr>
            <a:r>
              <a:rPr lang="it-IT" sz="2400" dirty="0"/>
              <a:t>Occorre quindi chiedersi se sia coerente con tale disposizione la formula di calcolo indicata nelle Istruzioni, dal momento che essa richiede la conoscenza dei numeri debitori e quindi è utilizzabile solo a fine trimestre.</a:t>
            </a:r>
          </a:p>
          <a:p>
            <a:pPr marL="0" indent="0" algn="just">
              <a:buNone/>
            </a:pPr>
            <a:r>
              <a:rPr lang="it-IT" sz="2400" dirty="0"/>
              <a:t>Tre sembrano le opzioni possibili:</a:t>
            </a:r>
          </a:p>
          <a:p>
            <a:pPr algn="just"/>
            <a:r>
              <a:rPr lang="it-IT" sz="2400" dirty="0"/>
              <a:t>impossibilità di accertare  il TEG e quindi l’eventuale usura;</a:t>
            </a:r>
          </a:p>
          <a:p>
            <a:pPr algn="just"/>
            <a:r>
              <a:rPr lang="it-IT" sz="2400" dirty="0"/>
              <a:t>c</a:t>
            </a:r>
            <a:r>
              <a:rPr lang="it-IT" sz="2400" dirty="0"/>
              <a:t>alcolo del TEG alla fine del primo trimestre;</a:t>
            </a:r>
          </a:p>
          <a:p>
            <a:pPr algn="just"/>
            <a:r>
              <a:rPr lang="it-IT" sz="2400" dirty="0"/>
              <a:t>c</a:t>
            </a:r>
            <a:r>
              <a:rPr lang="it-IT" sz="2400" dirty="0"/>
              <a:t>alcolo del TEG ogni trimestre.</a:t>
            </a:r>
            <a:endParaRPr lang="it-IT" sz="2400" dirty="0"/>
          </a:p>
        </p:txBody>
      </p:sp>
    </p:spTree>
    <p:extLst>
      <p:ext uri="{BB962C8B-B14F-4D97-AF65-F5344CB8AC3E}">
        <p14:creationId xmlns:p14="http://schemas.microsoft.com/office/powerpoint/2010/main" val="3088939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TESI PREFERIBILE</a:t>
            </a:r>
            <a:endParaRPr lang="it-IT" b="1" dirty="0"/>
          </a:p>
        </p:txBody>
      </p:sp>
      <p:sp>
        <p:nvSpPr>
          <p:cNvPr id="3" name="Segnaposto contenuto 2"/>
          <p:cNvSpPr>
            <a:spLocks noGrp="1"/>
          </p:cNvSpPr>
          <p:nvPr>
            <p:ph idx="1"/>
          </p:nvPr>
        </p:nvSpPr>
        <p:spPr>
          <a:xfrm>
            <a:off x="2000518" y="1772816"/>
            <a:ext cx="8210282" cy="4752528"/>
          </a:xfrm>
        </p:spPr>
        <p:txBody>
          <a:bodyPr/>
          <a:lstStyle/>
          <a:p>
            <a:pPr marL="0" indent="0" algn="just">
              <a:buNone/>
            </a:pPr>
            <a:r>
              <a:rPr lang="it-IT" sz="2400" dirty="0"/>
              <a:t>L’opzione preferibile è quella di calcolare il TEG alla fine del primo trimestre: essa garantisce da un lato l’attuazione del controllo anti usura e dall’altro, per quanto possibile, il rispetto della norma di interpretazione autentica.</a:t>
            </a:r>
          </a:p>
          <a:p>
            <a:pPr marL="0" indent="0" algn="just">
              <a:buNone/>
            </a:pPr>
            <a:r>
              <a:rPr lang="it-IT" sz="2400" dirty="0"/>
              <a:t>La prima opzione comporta un’inaccettabile abrogazione tacita della legge n. 108/1996, mentre la terza ignora la norma di interpretazione autentica.</a:t>
            </a:r>
          </a:p>
          <a:p>
            <a:pPr marL="0" indent="0" algn="just">
              <a:buNone/>
            </a:pPr>
            <a:r>
              <a:rPr lang="it-IT" sz="2400" dirty="0"/>
              <a:t>E’ una soluzione di compromesso, dovuta alla incoerenza del quadro normativo. </a:t>
            </a:r>
          </a:p>
          <a:p>
            <a:pPr marL="0" indent="0" algn="just">
              <a:buNone/>
            </a:pPr>
            <a:r>
              <a:rPr lang="it-IT" sz="2400" dirty="0"/>
              <a:t>In caso di variazione unilaterale del tasso, si verifica una forma di nuova pattuizione, con conseguente verifica del TEG in quel trimestre, da considerarsi iniziale.</a:t>
            </a:r>
          </a:p>
          <a:p>
            <a:pPr marL="0" indent="0" algn="just">
              <a:buNone/>
            </a:pPr>
            <a:endParaRPr lang="it-IT" dirty="0"/>
          </a:p>
        </p:txBody>
      </p:sp>
      <p:sp>
        <p:nvSpPr>
          <p:cNvPr id="4" name="Rettangolo 3"/>
          <p:cNvSpPr/>
          <p:nvPr/>
        </p:nvSpPr>
        <p:spPr>
          <a:xfrm>
            <a:off x="2000518" y="4509120"/>
            <a:ext cx="8415962" cy="79208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2353343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USURA E TASSO DI MORA:</a:t>
            </a:r>
            <a:br>
              <a:rPr lang="it-IT" b="1" dirty="0" smtClean="0"/>
            </a:br>
            <a:r>
              <a:rPr lang="it-IT" b="1" dirty="0" smtClean="0"/>
              <a:t>MUTUI</a:t>
            </a:r>
            <a:endParaRPr lang="it-IT" b="1" dirty="0"/>
          </a:p>
        </p:txBody>
      </p:sp>
      <p:sp>
        <p:nvSpPr>
          <p:cNvPr id="3" name="Segnaposto contenuto 2"/>
          <p:cNvSpPr>
            <a:spLocks noGrp="1"/>
          </p:cNvSpPr>
          <p:nvPr>
            <p:ph idx="1"/>
          </p:nvPr>
        </p:nvSpPr>
        <p:spPr>
          <a:xfrm>
            <a:off x="1981200" y="1600200"/>
            <a:ext cx="8363272" cy="5069160"/>
          </a:xfrm>
        </p:spPr>
        <p:txBody>
          <a:bodyPr/>
          <a:lstStyle/>
          <a:p>
            <a:pPr marL="0" indent="0" algn="just">
              <a:buNone/>
            </a:pPr>
            <a:r>
              <a:rPr lang="it-IT" sz="2400" dirty="0"/>
              <a:t>La formula delle Istruzioni per il calcolo del TEGM nei mutui (par. C3, </a:t>
            </a:r>
            <a:r>
              <a:rPr lang="it-IT" sz="2400" dirty="0" err="1"/>
              <a:t>lett</a:t>
            </a:r>
            <a:r>
              <a:rPr lang="it-IT" sz="2400" dirty="0"/>
              <a:t>. b) è quella del tasso interno di rendimento (TIR), analoga a quella del TAEG, propria del credito al consumo:</a:t>
            </a:r>
          </a:p>
          <a:p>
            <a:pPr marL="0" indent="0" algn="just">
              <a:buNone/>
            </a:pPr>
            <a:endParaRPr lang="it-IT" sz="2400" dirty="0"/>
          </a:p>
          <a:p>
            <a:pPr marL="0" indent="0" algn="just">
              <a:buNone/>
            </a:pPr>
            <a:endParaRPr lang="it-IT" sz="2400" dirty="0"/>
          </a:p>
          <a:p>
            <a:pPr marL="0" indent="0" algn="just">
              <a:buNone/>
            </a:pPr>
            <a:r>
              <a:rPr lang="it-IT" sz="2400" dirty="0"/>
              <a:t>Essa consente di ricavare quel tasso che rende uguali i flussi attualizzati di quanto erogato e di quanto rimborsato e pagato dal mutuatario. Il calcolo viene fatto ex ante, in coerenza con la norma di interpretazione autentica, sulla base del programma contenuto nel contratto di mutuo. Perciò esso non comprende la mora, perché al momento della stipula non è stata pagata alcuna somma a tale titolo, né è possibile sapere se e quanta mora sarà pagata.</a:t>
            </a:r>
            <a:endParaRPr lang="it-IT" sz="2400" dirty="0"/>
          </a:p>
        </p:txBody>
      </p:sp>
      <p:pic>
        <p:nvPicPr>
          <p:cNvPr id="4" name="Immagine 3"/>
          <p:cNvPicPr>
            <a:picLocks noChangeAspect="1"/>
          </p:cNvPicPr>
          <p:nvPr/>
        </p:nvPicPr>
        <p:blipFill>
          <a:blip r:embed="rId2"/>
          <a:stretch>
            <a:fillRect/>
          </a:stretch>
        </p:blipFill>
        <p:spPr>
          <a:xfrm>
            <a:off x="4439816" y="2780929"/>
            <a:ext cx="3528392" cy="936104"/>
          </a:xfrm>
          <a:prstGeom prst="rect">
            <a:avLst/>
          </a:prstGeom>
        </p:spPr>
      </p:pic>
    </p:spTree>
    <p:extLst>
      <p:ext uri="{BB962C8B-B14F-4D97-AF65-F5344CB8AC3E}">
        <p14:creationId xmlns:p14="http://schemas.microsoft.com/office/powerpoint/2010/main" val="39133827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MORA E MUTUI - 2</a:t>
            </a:r>
            <a:endParaRPr lang="it-IT" b="1" dirty="0"/>
          </a:p>
        </p:txBody>
      </p:sp>
      <p:sp>
        <p:nvSpPr>
          <p:cNvPr id="3" name="Segnaposto contenuto 2"/>
          <p:cNvSpPr>
            <a:spLocks noGrp="1"/>
          </p:cNvSpPr>
          <p:nvPr>
            <p:ph idx="1"/>
          </p:nvPr>
        </p:nvSpPr>
        <p:spPr>
          <a:xfrm>
            <a:off x="1981200" y="1600200"/>
            <a:ext cx="8507288" cy="5257800"/>
          </a:xfrm>
        </p:spPr>
        <p:txBody>
          <a:bodyPr/>
          <a:lstStyle/>
          <a:p>
            <a:pPr marL="0" indent="0" algn="just">
              <a:spcBef>
                <a:spcPts val="0"/>
              </a:spcBef>
              <a:buNone/>
            </a:pPr>
            <a:r>
              <a:rPr lang="it-IT" sz="2800" dirty="0"/>
              <a:t>Spesso i mutuatari cercano di inserire il tasso di mora nel TEG. Ciò è possibile o calcolando le somme effettivamente pagate in concreto a titolo di mora, oppure ipotizzando scenari teorici  di ritardi nel pagamento delle rate di rimborso.</a:t>
            </a:r>
          </a:p>
          <a:p>
            <a:pPr marL="0" indent="0" algn="just">
              <a:spcBef>
                <a:spcPts val="0"/>
              </a:spcBef>
              <a:buNone/>
            </a:pPr>
            <a:r>
              <a:rPr lang="it-IT" sz="2800" dirty="0"/>
              <a:t>Entrambe le tesi sono illegittime e inattendibili. </a:t>
            </a:r>
          </a:p>
          <a:p>
            <a:pPr marL="0" indent="0" algn="just">
              <a:spcBef>
                <a:spcPts val="0"/>
              </a:spcBef>
              <a:buNone/>
            </a:pPr>
            <a:r>
              <a:rPr lang="it-IT" sz="2800" dirty="0"/>
              <a:t>La prima opera un calcolo del TEG  ex post e viola quindi la norma di interpretazione autentica.</a:t>
            </a:r>
          </a:p>
          <a:p>
            <a:pPr marL="0" indent="0" algn="just">
              <a:spcBef>
                <a:spcPts val="0"/>
              </a:spcBef>
              <a:buNone/>
            </a:pPr>
            <a:r>
              <a:rPr lang="it-IT" sz="2800" dirty="0"/>
              <a:t>La seconda è teorica, non ha collegamento con la realtà e consente alla parte di determinare in modo arbitrario la mora da inserire nel TEG e la sua base di calcolo: 1 mese, 3, mesi, 1 anno…</a:t>
            </a:r>
            <a:endParaRPr lang="it-IT" sz="2800" dirty="0"/>
          </a:p>
        </p:txBody>
      </p:sp>
    </p:spTree>
    <p:extLst>
      <p:ext uri="{BB962C8B-B14F-4D97-AF65-F5344CB8AC3E}">
        <p14:creationId xmlns:p14="http://schemas.microsoft.com/office/powerpoint/2010/main" val="12626809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MORA E MUTUI - 3</a:t>
            </a:r>
            <a:endParaRPr lang="it-IT" b="1" dirty="0"/>
          </a:p>
        </p:txBody>
      </p:sp>
      <p:sp>
        <p:nvSpPr>
          <p:cNvPr id="3" name="Segnaposto contenuto 2"/>
          <p:cNvSpPr>
            <a:spLocks noGrp="1"/>
          </p:cNvSpPr>
          <p:nvPr>
            <p:ph idx="1"/>
          </p:nvPr>
        </p:nvSpPr>
        <p:spPr>
          <a:xfrm>
            <a:off x="1752600" y="1556792"/>
            <a:ext cx="8663880" cy="5301208"/>
          </a:xfrm>
        </p:spPr>
        <p:txBody>
          <a:bodyPr/>
          <a:lstStyle/>
          <a:p>
            <a:pPr marL="0" indent="0" algn="just">
              <a:spcBef>
                <a:spcPts val="0"/>
              </a:spcBef>
              <a:buNone/>
            </a:pPr>
            <a:r>
              <a:rPr lang="it-IT" sz="2300" dirty="0"/>
              <a:t>Tuttavia resta fermo che la citata norma di interpretazione autentica fa riferimento agli interessi pattuiti «a qualunque titolo» e in tale espressione rientrano certamente gli interessi di mora per il significato delle parole utilizzate; così si esprime anche la relazione al disegno di legge di conversione e così è la costante  giurisprudenza della Corte di cassazione (cfr. da ultimo 27742/2018, cd. </a:t>
            </a:r>
            <a:r>
              <a:rPr lang="it-IT" sz="2300" dirty="0" err="1"/>
              <a:t>ord</a:t>
            </a:r>
            <a:r>
              <a:rPr lang="it-IT" sz="2300" dirty="0"/>
              <a:t>. Rossetti).</a:t>
            </a:r>
          </a:p>
          <a:p>
            <a:pPr marL="0" indent="0" algn="just">
              <a:spcBef>
                <a:spcPts val="0"/>
              </a:spcBef>
              <a:buNone/>
            </a:pPr>
            <a:r>
              <a:rPr lang="it-IT" sz="2300" dirty="0"/>
              <a:t>Si evidenzia qui un’ulteriore contraddizione del sistema: da un lato gli interessi di mora sono assoggettati al rispetto del tasso soglia, dall’altro per essi non può essere utilizzata la formula di calcolo prevista nelle Istruzioni al par. C3, </a:t>
            </a:r>
            <a:r>
              <a:rPr lang="it-IT" sz="2300" dirty="0" err="1"/>
              <a:t>lett</a:t>
            </a:r>
            <a:r>
              <a:rPr lang="it-IT" sz="2300" dirty="0"/>
              <a:t>. b).</a:t>
            </a:r>
          </a:p>
          <a:p>
            <a:pPr marL="0" indent="0" algn="just">
              <a:spcBef>
                <a:spcPts val="0"/>
              </a:spcBef>
              <a:buNone/>
            </a:pPr>
            <a:r>
              <a:rPr lang="it-IT" sz="2300" dirty="0"/>
              <a:t>In questo quadro normativo, primario e secondario, pare quindi possibile operare solo  il confronto tra il tasso nominale di mora e il tasso soglia, senza possibilità di calcolare un cd. «tasso effettivo di mora». </a:t>
            </a:r>
            <a:endParaRPr lang="it-IT" sz="2300" dirty="0"/>
          </a:p>
        </p:txBody>
      </p:sp>
      <p:sp>
        <p:nvSpPr>
          <p:cNvPr id="4" name="Rettangolo 3"/>
          <p:cNvSpPr/>
          <p:nvPr/>
        </p:nvSpPr>
        <p:spPr>
          <a:xfrm>
            <a:off x="5303912" y="3717032"/>
            <a:ext cx="3384376" cy="28803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51653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MAGGIORAZIONE DEL 2,1%?</a:t>
            </a:r>
            <a:endParaRPr lang="it-IT" b="1" dirty="0"/>
          </a:p>
        </p:txBody>
      </p:sp>
      <p:sp>
        <p:nvSpPr>
          <p:cNvPr id="3" name="Segnaposto contenuto 2"/>
          <p:cNvSpPr>
            <a:spLocks noGrp="1"/>
          </p:cNvSpPr>
          <p:nvPr>
            <p:ph idx="1"/>
          </p:nvPr>
        </p:nvSpPr>
        <p:spPr>
          <a:xfrm>
            <a:off x="1981200" y="1628800"/>
            <a:ext cx="8507288" cy="5112568"/>
          </a:xfrm>
        </p:spPr>
        <p:txBody>
          <a:bodyPr/>
          <a:lstStyle/>
          <a:p>
            <a:pPr marL="0" indent="0" algn="just">
              <a:buNone/>
            </a:pPr>
            <a:r>
              <a:rPr lang="it-IT" sz="2000" dirty="0"/>
              <a:t>A partire da marzo 2003 i decreti trimestrali del MEF citano anche una rilevazione a campione effettuata dalla Banca d’Italia nel 2002, dalla quale è risultato che il tasso di mora praticato è mediamente maggiorato di 2,1 p.p. rispetto al tasso debitore. Dal dicembre 2017 viene citata un’altra indagine, sempre a campione, che distingue la maggiorazione </a:t>
            </a:r>
            <a:r>
              <a:rPr lang="it-IT" sz="2000" dirty="0"/>
              <a:t>per i mutui ipotecari </a:t>
            </a:r>
            <a:r>
              <a:rPr lang="it-IT" sz="2000" dirty="0" err="1"/>
              <a:t>ultraquinquennali</a:t>
            </a:r>
            <a:r>
              <a:rPr lang="it-IT" sz="2000" dirty="0"/>
              <a:t>, </a:t>
            </a:r>
            <a:r>
              <a:rPr lang="it-IT" sz="2000" dirty="0"/>
              <a:t>le </a:t>
            </a:r>
            <a:r>
              <a:rPr lang="it-IT" sz="2000" dirty="0"/>
              <a:t>operazioni di leasing e </a:t>
            </a:r>
            <a:r>
              <a:rPr lang="it-IT" sz="2000" dirty="0"/>
              <a:t>il </a:t>
            </a:r>
            <a:r>
              <a:rPr lang="it-IT" sz="2000" dirty="0"/>
              <a:t>complesso degli altri </a:t>
            </a:r>
            <a:r>
              <a:rPr lang="it-IT" sz="2000" dirty="0"/>
              <a:t>prestiti.</a:t>
            </a:r>
          </a:p>
          <a:p>
            <a:pPr marL="0" indent="0" algn="just">
              <a:buNone/>
            </a:pPr>
            <a:r>
              <a:rPr lang="it-IT" sz="2000" dirty="0"/>
              <a:t>Tali rilevazioni, però, sono completamente difformi </a:t>
            </a:r>
            <a:r>
              <a:rPr lang="it-IT" sz="2000" dirty="0"/>
              <a:t>dal procedimento delineato nell’art. 2 della legge 108/1996, che prevede invece una rilevazione trimestrale dei tassi applicati, da svolgersi su tutte le banche e suddivisa per tipologia di operazione, come determinate nell’apposito decreto annuale. </a:t>
            </a:r>
            <a:r>
              <a:rPr lang="it-IT" sz="2000" dirty="0"/>
              <a:t>Esse sono quindi </a:t>
            </a:r>
            <a:r>
              <a:rPr lang="it-IT" sz="2000" dirty="0">
                <a:solidFill>
                  <a:srgbClr val="FF0000"/>
                </a:solidFill>
              </a:rPr>
              <a:t>illegittime</a:t>
            </a:r>
            <a:r>
              <a:rPr lang="it-IT" sz="2000" dirty="0"/>
              <a:t> e non possono essere applicate (contra Cass. 26286/2019).</a:t>
            </a:r>
            <a:endParaRPr lang="it-IT" sz="2000" dirty="0"/>
          </a:p>
          <a:p>
            <a:pPr marL="0" indent="0" algn="just">
              <a:buNone/>
            </a:pPr>
            <a:r>
              <a:rPr lang="it-IT" sz="2000" dirty="0"/>
              <a:t>Allo </a:t>
            </a:r>
            <a:r>
              <a:rPr lang="it-IT" sz="2000" dirty="0"/>
              <a:t>stato, inoltre,  non vi è alcuna disposizione di legge o regolamentare che legittimi la fissazione di una diversa soglia usuraria per il tasso di mora </a:t>
            </a:r>
            <a:r>
              <a:rPr lang="it-IT" sz="2000" dirty="0"/>
              <a:t>Non </a:t>
            </a:r>
            <a:r>
              <a:rPr lang="it-IT" sz="2000" dirty="0"/>
              <a:t>può quindi che farsi riferimento all’unico tasso soglia legittimamente rilevato </a:t>
            </a:r>
            <a:r>
              <a:rPr lang="it-IT" sz="2000" dirty="0"/>
              <a:t>e pubblicato ogni trimestre.</a:t>
            </a:r>
            <a:endParaRPr lang="it-IT" sz="2000" dirty="0"/>
          </a:p>
          <a:p>
            <a:pPr marL="0" indent="0" algn="just">
              <a:buNone/>
            </a:pPr>
            <a:endParaRPr lang="it-IT" sz="2000" dirty="0"/>
          </a:p>
        </p:txBody>
      </p:sp>
    </p:spTree>
    <p:extLst>
      <p:ext uri="{BB962C8B-B14F-4D97-AF65-F5344CB8AC3E}">
        <p14:creationId xmlns:p14="http://schemas.microsoft.com/office/powerpoint/2010/main" val="12501612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EFFETTI DELLA MORA USURARIA</a:t>
            </a:r>
            <a:endParaRPr lang="it-IT" b="1" dirty="0"/>
          </a:p>
        </p:txBody>
      </p:sp>
      <p:sp>
        <p:nvSpPr>
          <p:cNvPr id="3" name="Segnaposto contenuto 2"/>
          <p:cNvSpPr>
            <a:spLocks noGrp="1"/>
          </p:cNvSpPr>
          <p:nvPr>
            <p:ph idx="1"/>
          </p:nvPr>
        </p:nvSpPr>
        <p:spPr>
          <a:xfrm>
            <a:off x="1981200" y="1600200"/>
            <a:ext cx="8229600" cy="4997152"/>
          </a:xfrm>
        </p:spPr>
        <p:txBody>
          <a:bodyPr/>
          <a:lstStyle/>
          <a:p>
            <a:pPr marL="0" indent="0" algn="ctr">
              <a:buNone/>
            </a:pPr>
            <a:r>
              <a:rPr lang="it-IT" sz="2000" b="1" dirty="0"/>
              <a:t>Art. 1815 c.c., secondo comma,</a:t>
            </a:r>
          </a:p>
          <a:p>
            <a:pPr marL="0" indent="0" algn="ctr">
              <a:buNone/>
            </a:pPr>
            <a:r>
              <a:rPr lang="it-IT" sz="2000" b="1" dirty="0"/>
              <a:t>come modificato dalla legge n. 108/1996</a:t>
            </a:r>
          </a:p>
          <a:p>
            <a:pPr marL="0" indent="0" algn="just">
              <a:buNone/>
            </a:pPr>
            <a:r>
              <a:rPr lang="it-IT" sz="2000" i="1" dirty="0"/>
              <a:t>Se </a:t>
            </a:r>
            <a:r>
              <a:rPr lang="it-IT" sz="2000" i="1" dirty="0"/>
              <a:t>sono convenuti interessi usurari, la clausola è</a:t>
            </a:r>
            <a:r>
              <a:rPr lang="it-IT" sz="2000" i="1" dirty="0"/>
              <a:t> </a:t>
            </a:r>
            <a:r>
              <a:rPr lang="it-IT" sz="2000" i="1" dirty="0"/>
              <a:t>nulla e non sono dovuti </a:t>
            </a:r>
            <a:r>
              <a:rPr lang="it-IT" sz="2000" i="1" dirty="0"/>
              <a:t>interessi.</a:t>
            </a:r>
          </a:p>
          <a:p>
            <a:pPr marL="0" indent="0" algn="just">
              <a:buNone/>
            </a:pPr>
            <a:r>
              <a:rPr lang="it-IT" sz="2000" dirty="0"/>
              <a:t>Spesso in caso di mora usuraria i mutuatari chiedono la completa gratuità del mutuo, cioè chiedono di non pagare neanche gli interessi corrispettivi, oppure il loro rimborso.</a:t>
            </a:r>
          </a:p>
          <a:p>
            <a:pPr marL="0" indent="0" algn="just">
              <a:buNone/>
            </a:pPr>
            <a:r>
              <a:rPr lang="it-IT" sz="2000" dirty="0"/>
              <a:t>La tesi non è condivisibile.</a:t>
            </a:r>
          </a:p>
          <a:p>
            <a:pPr marL="0" indent="0" algn="just">
              <a:buNone/>
            </a:pPr>
            <a:r>
              <a:rPr lang="it-IT" sz="2000" dirty="0"/>
              <a:t>La norma sopra riportata ricollega chiaramente la sanzione della gratuità alla nullità </a:t>
            </a:r>
            <a:r>
              <a:rPr lang="it-IT" sz="2000" dirty="0"/>
              <a:t>della clausola. </a:t>
            </a:r>
            <a:r>
              <a:rPr lang="it-IT" sz="2000" dirty="0"/>
              <a:t>Pertanto ove </a:t>
            </a:r>
            <a:r>
              <a:rPr lang="it-IT" sz="2000" dirty="0"/>
              <a:t>solo la pattuizione relativa agli interessi di mora sia nulla, in ragione della distinzione </a:t>
            </a:r>
            <a:r>
              <a:rPr lang="it-IT" sz="2000" dirty="0"/>
              <a:t>funzionale tra interessi corrispettivi e di mora, il </a:t>
            </a:r>
            <a:r>
              <a:rPr lang="it-IT" sz="2000" dirty="0"/>
              <a:t>vizio non si estende </a:t>
            </a:r>
            <a:r>
              <a:rPr lang="it-IT" sz="2000" dirty="0"/>
              <a:t>alla diversa  </a:t>
            </a:r>
            <a:r>
              <a:rPr lang="it-IT" sz="2000" dirty="0"/>
              <a:t>clausola di determinazione degli interessi corrispettivi (v. in questo senso Cass. </a:t>
            </a:r>
            <a:r>
              <a:rPr lang="it-IT" sz="2000"/>
              <a:t>9237/2020, Cass. 22890/2019 </a:t>
            </a:r>
            <a:r>
              <a:rPr lang="it-IT" sz="2000" dirty="0"/>
              <a:t>e Cass. 21470/2017).</a:t>
            </a:r>
          </a:p>
        </p:txBody>
      </p:sp>
    </p:spTree>
    <p:extLst>
      <p:ext uri="{BB962C8B-B14F-4D97-AF65-F5344CB8AC3E}">
        <p14:creationId xmlns:p14="http://schemas.microsoft.com/office/powerpoint/2010/main" val="20963018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a:bodyPr>
          <a:lstStyle/>
          <a:p>
            <a:r>
              <a:rPr lang="it-IT" sz="4000" b="1" dirty="0"/>
              <a:t>PROFILI PROCESSUALI DELL’USURA</a:t>
            </a:r>
            <a:endParaRPr lang="it-IT" sz="4000" b="1" dirty="0"/>
          </a:p>
        </p:txBody>
      </p:sp>
      <p:sp>
        <p:nvSpPr>
          <p:cNvPr id="3" name="Segnaposto contenuto 2"/>
          <p:cNvSpPr>
            <a:spLocks noGrp="1"/>
          </p:cNvSpPr>
          <p:nvPr>
            <p:ph idx="1"/>
          </p:nvPr>
        </p:nvSpPr>
        <p:spPr/>
        <p:txBody>
          <a:bodyPr>
            <a:normAutofit/>
          </a:bodyPr>
          <a:lstStyle/>
          <a:p>
            <a:pPr algn="just"/>
            <a:r>
              <a:rPr lang="it-IT" sz="2800" dirty="0"/>
              <a:t>Allegazione attendibile e verificabile, conforme alle Istruzioni.</a:t>
            </a:r>
          </a:p>
          <a:p>
            <a:r>
              <a:rPr lang="it-IT" sz="2800" dirty="0"/>
              <a:t>Impossibilità di disporre </a:t>
            </a:r>
            <a:r>
              <a:rPr lang="it-IT" sz="2800" dirty="0" err="1"/>
              <a:t>c.t.u</a:t>
            </a:r>
            <a:r>
              <a:rPr lang="it-IT" sz="2800" dirty="0"/>
              <a:t>. esplorativa.</a:t>
            </a:r>
          </a:p>
          <a:p>
            <a:pPr algn="just"/>
            <a:r>
              <a:rPr lang="it-IT" sz="2800" dirty="0"/>
              <a:t>Produzione dei </a:t>
            </a:r>
            <a:r>
              <a:rPr lang="it-IT" sz="2800" dirty="0" err="1"/>
              <a:t>d.m.</a:t>
            </a:r>
            <a:r>
              <a:rPr lang="it-IT" sz="2800" dirty="0"/>
              <a:t> trimestrali? Essi non hanno natura di atti normativi e quindi non sono direttamente soggetti al principio </a:t>
            </a:r>
            <a:r>
              <a:rPr lang="it-IT" sz="2800" dirty="0" err="1"/>
              <a:t>iura</a:t>
            </a:r>
            <a:r>
              <a:rPr lang="it-IT" sz="2800" dirty="0"/>
              <a:t> </a:t>
            </a:r>
            <a:r>
              <a:rPr lang="it-IT" sz="2800" dirty="0" err="1"/>
              <a:t>novit</a:t>
            </a:r>
            <a:r>
              <a:rPr lang="it-IT" sz="2800" dirty="0"/>
              <a:t> curia. Tuttavia è pacifico che l’</a:t>
            </a:r>
            <a:r>
              <a:rPr lang="it-IT" sz="2800" dirty="0" err="1"/>
              <a:t>usurarietà</a:t>
            </a:r>
            <a:r>
              <a:rPr lang="it-IT" sz="2800" dirty="0"/>
              <a:t> dei tassi sia rilevabile d’ufficio (essa infatti comporta la nullità della relativa clausola, v. art. 1815 c.c.) e sotto questo profilo i </a:t>
            </a:r>
            <a:r>
              <a:rPr lang="it-IT" sz="2800" dirty="0" err="1"/>
              <a:t>d.m.</a:t>
            </a:r>
            <a:r>
              <a:rPr lang="it-IT" sz="2800" dirty="0"/>
              <a:t> concorrono ad integrare la fattispecie e sono quindi conoscibili d’ufficio.</a:t>
            </a:r>
          </a:p>
          <a:p>
            <a:pPr marL="0" indent="0">
              <a:buNone/>
            </a:pPr>
            <a:endParaRPr lang="it-IT" dirty="0"/>
          </a:p>
        </p:txBody>
      </p:sp>
    </p:spTree>
    <p:extLst>
      <p:ext uri="{BB962C8B-B14F-4D97-AF65-F5344CB8AC3E}">
        <p14:creationId xmlns:p14="http://schemas.microsoft.com/office/powerpoint/2010/main" val="1309947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INTERPRETAZIONE AUTENTICA</a:t>
            </a:r>
            <a:endParaRPr lang="it-IT" b="1" dirty="0"/>
          </a:p>
        </p:txBody>
      </p:sp>
      <p:sp>
        <p:nvSpPr>
          <p:cNvPr id="3" name="Segnaposto contenuto 2"/>
          <p:cNvSpPr>
            <a:spLocks noGrp="1"/>
          </p:cNvSpPr>
          <p:nvPr>
            <p:ph idx="1"/>
          </p:nvPr>
        </p:nvSpPr>
        <p:spPr/>
        <p:txBody>
          <a:bodyPr/>
          <a:lstStyle/>
          <a:p>
            <a:pPr marL="0" indent="0" algn="ctr">
              <a:spcBef>
                <a:spcPts val="0"/>
              </a:spcBef>
              <a:buNone/>
            </a:pPr>
            <a:r>
              <a:rPr lang="it-IT" sz="2400" b="1" dirty="0"/>
              <a:t>DECRETO-LEGGE 29 dicembre 2000, n. </a:t>
            </a:r>
            <a:r>
              <a:rPr lang="it-IT" sz="2400" b="1" dirty="0"/>
              <a:t>394,</a:t>
            </a:r>
          </a:p>
          <a:p>
            <a:pPr marL="0" indent="0" algn="ctr">
              <a:spcBef>
                <a:spcPts val="0"/>
              </a:spcBef>
              <a:buNone/>
            </a:pPr>
            <a:r>
              <a:rPr lang="it-IT" sz="2400" b="1" dirty="0"/>
              <a:t>convertito dalla legge </a:t>
            </a:r>
            <a:r>
              <a:rPr lang="it-IT" sz="2400" b="1" dirty="0"/>
              <a:t>28 febbraio 2001, n. 24</a:t>
            </a:r>
          </a:p>
          <a:p>
            <a:pPr marL="0" indent="0" algn="ctr">
              <a:spcBef>
                <a:spcPts val="0"/>
              </a:spcBef>
              <a:buNone/>
            </a:pPr>
            <a:r>
              <a:rPr lang="it-IT" sz="2400" b="1" dirty="0"/>
              <a:t>Interpretazione </a:t>
            </a:r>
            <a:r>
              <a:rPr lang="it-IT" sz="2400" b="1" dirty="0"/>
              <a:t>autentica della legge 7 marzo 1996, n. 108, recante </a:t>
            </a:r>
            <a:r>
              <a:rPr lang="it-IT" sz="2400" b="1" dirty="0"/>
              <a:t>disposizioni </a:t>
            </a:r>
            <a:r>
              <a:rPr lang="it-IT" sz="2400" b="1" dirty="0"/>
              <a:t>in materia di </a:t>
            </a:r>
            <a:r>
              <a:rPr lang="it-IT" sz="2400" b="1" dirty="0"/>
              <a:t>usura</a:t>
            </a:r>
          </a:p>
          <a:p>
            <a:pPr marL="0" indent="0" algn="ctr">
              <a:spcBef>
                <a:spcPts val="0"/>
              </a:spcBef>
              <a:buNone/>
            </a:pPr>
            <a:endParaRPr lang="it-IT" sz="2400" b="1" dirty="0"/>
          </a:p>
          <a:p>
            <a:pPr marL="0" indent="0" algn="ctr">
              <a:spcBef>
                <a:spcPts val="0"/>
              </a:spcBef>
              <a:buNone/>
            </a:pPr>
            <a:r>
              <a:rPr lang="it-IT" sz="2400" b="1" dirty="0"/>
              <a:t>Art. 1</a:t>
            </a:r>
          </a:p>
          <a:p>
            <a:pPr marL="0" indent="0" algn="just">
              <a:spcBef>
                <a:spcPts val="0"/>
              </a:spcBef>
              <a:buNone/>
            </a:pPr>
            <a:r>
              <a:rPr lang="it-IT" sz="2400" b="1" dirty="0"/>
              <a:t>1. Ai fini dell'applicazione dell'articolo 644 del codice penale e dell'articolo 1815, secondo comma, del codice civile, si intendono usurari gli interessi che superano il limite stabilito dalla legge </a:t>
            </a:r>
            <a:r>
              <a:rPr lang="it-IT" sz="2400" b="1" dirty="0">
                <a:solidFill>
                  <a:srgbClr val="FF0000"/>
                </a:solidFill>
              </a:rPr>
              <a:t>nel momento in cui essi sono promessi o comunque convenuti, a qualunque titolo,</a:t>
            </a:r>
            <a:r>
              <a:rPr lang="it-IT" sz="2400" b="1" dirty="0"/>
              <a:t> indipendentemente dal momento del loro pagamento. </a:t>
            </a:r>
          </a:p>
        </p:txBody>
      </p:sp>
    </p:spTree>
    <p:extLst>
      <p:ext uri="{BB962C8B-B14F-4D97-AF65-F5344CB8AC3E}">
        <p14:creationId xmlns:p14="http://schemas.microsoft.com/office/powerpoint/2010/main" val="3589490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IL TASSO SOGLIA</a:t>
            </a:r>
            <a:endParaRPr lang="it-IT" b="1" dirty="0"/>
          </a:p>
        </p:txBody>
      </p:sp>
      <p:sp>
        <p:nvSpPr>
          <p:cNvPr id="3" name="Segnaposto contenuto 2"/>
          <p:cNvSpPr>
            <a:spLocks noGrp="1"/>
          </p:cNvSpPr>
          <p:nvPr>
            <p:ph idx="1"/>
          </p:nvPr>
        </p:nvSpPr>
        <p:spPr>
          <a:xfrm>
            <a:off x="1981200" y="1628800"/>
            <a:ext cx="8363272" cy="4896544"/>
          </a:xfrm>
        </p:spPr>
        <p:txBody>
          <a:bodyPr/>
          <a:lstStyle/>
          <a:p>
            <a:pPr marL="0" indent="0" algn="just">
              <a:buNone/>
            </a:pPr>
            <a:r>
              <a:rPr lang="it-IT" sz="2400" dirty="0"/>
              <a:t>L’art. 2, legge n. 108/1996, ha previsto che ogni anno il Ministero del tesoro, ora MEF, sentita la Banca d’Italia, emani un decreto con il quale individua la tipologia delle operazioni bancarie. Lo stesso Ministero è stato altresì incaricato di rilevare ogni trimestre presso le banche e gli intermediari finanziari il tasso effettivo globale medio (</a:t>
            </a:r>
            <a:r>
              <a:rPr lang="it-IT" sz="2400" dirty="0"/>
              <a:t>TEGM), comprensivo di commissioni, di remunerazioni a qualsiasi titolo e spese, escluse quelle per imposte e tasse, riferito ad anno, degli interessi praticati </a:t>
            </a:r>
            <a:r>
              <a:rPr lang="it-IT" sz="2400" dirty="0"/>
              <a:t>per ciascuna tipologia di operazione e di pubblicarlo sulla G.U. </a:t>
            </a:r>
          </a:p>
          <a:p>
            <a:pPr marL="0" indent="0" algn="just">
              <a:buNone/>
            </a:pPr>
            <a:r>
              <a:rPr lang="it-IT" sz="2400" dirty="0"/>
              <a:t>Il tasso soglia, oltre il quale gli interessi sono usurari, è pari al TEGM + ½. Dal 14/5/2011 la formula è: TEGM + ¼ + 4 punti, con il limite di 8 (art. 8, comma 5, </a:t>
            </a:r>
            <a:r>
              <a:rPr lang="it-IT" sz="2400" dirty="0" err="1"/>
              <a:t>lett</a:t>
            </a:r>
            <a:r>
              <a:rPr lang="it-IT" sz="2400" dirty="0"/>
              <a:t>. d, decreto-legge n. 70/2011, conv da legge n. 106/2011).</a:t>
            </a:r>
            <a:endParaRPr lang="it-IT" sz="2400" dirty="0"/>
          </a:p>
        </p:txBody>
      </p:sp>
    </p:spTree>
    <p:extLst>
      <p:ext uri="{BB962C8B-B14F-4D97-AF65-F5344CB8AC3E}">
        <p14:creationId xmlns:p14="http://schemas.microsoft.com/office/powerpoint/2010/main" val="3696339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sz="3600" b="1" dirty="0"/>
              <a:t>LE ISTRUZIONI </a:t>
            </a:r>
            <a:br>
              <a:rPr lang="it-IT" sz="3600" b="1" dirty="0"/>
            </a:br>
            <a:r>
              <a:rPr lang="it-IT" sz="3600" b="1" dirty="0"/>
              <a:t>DI BANCA D’ITALIA</a:t>
            </a:r>
            <a:endParaRPr lang="it-IT" sz="3600" b="1" dirty="0"/>
          </a:p>
        </p:txBody>
      </p:sp>
      <p:sp>
        <p:nvSpPr>
          <p:cNvPr id="3" name="Segnaposto contenuto 2"/>
          <p:cNvSpPr>
            <a:spLocks noGrp="1"/>
          </p:cNvSpPr>
          <p:nvPr>
            <p:ph idx="1"/>
          </p:nvPr>
        </p:nvSpPr>
        <p:spPr>
          <a:xfrm>
            <a:off x="1981200" y="1600200"/>
            <a:ext cx="8229600" cy="5069160"/>
          </a:xfrm>
        </p:spPr>
        <p:txBody>
          <a:bodyPr/>
          <a:lstStyle/>
          <a:p>
            <a:pPr marL="0" indent="0" algn="just">
              <a:buNone/>
            </a:pPr>
            <a:r>
              <a:rPr lang="it-IT" sz="2000" dirty="0"/>
              <a:t>Il Ministero del tesoro, fin dal primo decreto annuale del 23/9/1996 ha incaricato la Banca d’Italia di procedere alla «rilevazione dei dati».</a:t>
            </a:r>
          </a:p>
          <a:p>
            <a:pPr marL="0" indent="0" algn="just">
              <a:buNone/>
            </a:pPr>
            <a:r>
              <a:rPr lang="it-IT" sz="2000" dirty="0"/>
              <a:t>La Banca d’Italia ha quindi emanato le Istruzioni per la rilevazione del TEGM, periodicamente aggiornate. Non si tratta di mere circolari amministrative. La Banca d’Italia è autorità di vigilanza e le Istruzioni sono un atto tipico, previsto dall’art. 4 TUB, cui le banche devono attenersi. Le Istruzioni sono necessarie per consentire a BI di raccogliere dati omogenei e coerenti, tali da poter essere quindi assemblati per determinare il TEGM. Esse disciplinano quindi gli aspetti pratici della rilevazione e in particolare hanno indicato la formula di matematica finanziaria che ogni banca deve utilizzare per il calcolo del TEG, distinta tra aperture di credito (v. par. C3, </a:t>
            </a:r>
            <a:r>
              <a:rPr lang="it-IT" sz="2000" dirty="0" err="1"/>
              <a:t>lett</a:t>
            </a:r>
            <a:r>
              <a:rPr lang="it-IT" sz="2000" dirty="0"/>
              <a:t>. a) e mutui (par. C3, </a:t>
            </a:r>
            <a:r>
              <a:rPr lang="it-IT" sz="2000" dirty="0" err="1"/>
              <a:t>lett</a:t>
            </a:r>
            <a:r>
              <a:rPr lang="it-IT" sz="2000" dirty="0"/>
              <a:t>. b),  nonché gli oneri da computare (par. C4), dando così concretezza alla formulazione delle legge secondo la quale </a:t>
            </a:r>
            <a:r>
              <a:rPr lang="it-IT" sz="2000" dirty="0">
                <a:solidFill>
                  <a:srgbClr val="FF0000"/>
                </a:solidFill>
              </a:rPr>
              <a:t>occorre </a:t>
            </a:r>
            <a:r>
              <a:rPr lang="it-IT" sz="2000" dirty="0">
                <a:solidFill>
                  <a:srgbClr val="FF0000"/>
                </a:solidFill>
              </a:rPr>
              <a:t>tenere conto «delle commissioni, remunerazioni a qualsiasi titolo e delle spese, escluse quelle per imposte e tasse, collegate alla erogazione del credito</a:t>
            </a:r>
            <a:r>
              <a:rPr lang="it-IT" sz="2000" dirty="0"/>
              <a:t>.» (art. 644, quarto comma, c.p.)</a:t>
            </a:r>
          </a:p>
          <a:p>
            <a:pPr marL="0" indent="0" algn="just">
              <a:buNone/>
            </a:pPr>
            <a:endParaRPr lang="it-IT" sz="2000" dirty="0"/>
          </a:p>
        </p:txBody>
      </p:sp>
    </p:spTree>
    <p:extLst>
      <p:ext uri="{BB962C8B-B14F-4D97-AF65-F5344CB8AC3E}">
        <p14:creationId xmlns:p14="http://schemas.microsoft.com/office/powerpoint/2010/main" val="3563572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RILEVANZA DELLE ISTRUZIONI</a:t>
            </a:r>
            <a:endParaRPr lang="it-IT" b="1" dirty="0"/>
          </a:p>
        </p:txBody>
      </p:sp>
      <p:sp>
        <p:nvSpPr>
          <p:cNvPr id="3" name="Segnaposto contenuto 2"/>
          <p:cNvSpPr>
            <a:spLocks noGrp="1"/>
          </p:cNvSpPr>
          <p:nvPr>
            <p:ph idx="1"/>
          </p:nvPr>
        </p:nvSpPr>
        <p:spPr>
          <a:xfrm>
            <a:off x="1981200" y="1600200"/>
            <a:ext cx="8363272" cy="4781128"/>
          </a:xfrm>
        </p:spPr>
        <p:txBody>
          <a:bodyPr/>
          <a:lstStyle/>
          <a:p>
            <a:pPr marL="0" indent="0" algn="just">
              <a:buNone/>
            </a:pPr>
            <a:r>
              <a:rPr lang="it-IT" sz="2400" dirty="0"/>
              <a:t>Le Istruzioni sono un atto amministrativo, rivolto alle banche. Esse quindi non sono fonte di diritto e non vincolano di per sé il giudice.</a:t>
            </a:r>
          </a:p>
          <a:p>
            <a:pPr marL="0" indent="0" algn="just">
              <a:buNone/>
            </a:pPr>
            <a:r>
              <a:rPr lang="it-IT" sz="2400" dirty="0"/>
              <a:t>Tuttavia va considerato che l’operazione richiesta dalla legge n. 108/1996 per formulare il giudizio di tasso usurario consiste esattamente in un raffronto tra il TEG dell’operazione sotto esame e il tasso soglia. Quest’ultimo deriva dal TEGM, a sua volta calcolato in base alle predette Istruzioni. Per questo è necessario che i due valori siano calcolati con le medesime modalità, altrimenti il confronto sarebbe operato tra valori disomogenei e non avrebbe alcuna attendibilità scientifica (cfr. Cass. 12965/2016), con possibili gravi conseguenze sia civili che penali.</a:t>
            </a:r>
            <a:endParaRPr lang="it-IT" sz="2400" dirty="0"/>
          </a:p>
        </p:txBody>
      </p:sp>
    </p:spTree>
    <p:extLst>
      <p:ext uri="{BB962C8B-B14F-4D97-AF65-F5344CB8AC3E}">
        <p14:creationId xmlns:p14="http://schemas.microsoft.com/office/powerpoint/2010/main" val="4255359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smtClean="0"/>
              <a:t>QUESTIONI CONTROVERSE</a:t>
            </a:r>
            <a:endParaRPr lang="it-IT" b="1" dirty="0"/>
          </a:p>
        </p:txBody>
      </p:sp>
      <p:sp>
        <p:nvSpPr>
          <p:cNvPr id="3" name="Segnaposto contenuto 2"/>
          <p:cNvSpPr>
            <a:spLocks noGrp="1"/>
          </p:cNvSpPr>
          <p:nvPr>
            <p:ph idx="1"/>
          </p:nvPr>
        </p:nvSpPr>
        <p:spPr/>
        <p:txBody>
          <a:bodyPr/>
          <a:lstStyle/>
          <a:p>
            <a:pPr marL="0" indent="0" algn="just">
              <a:buNone/>
            </a:pPr>
            <a:r>
              <a:rPr lang="it-IT" sz="2400" dirty="0"/>
              <a:t>Per il calcolo del TEG nelle aperture di credito le Istruzioni prevedono la seguente formula di matematica finanziaria (par. C3, </a:t>
            </a:r>
            <a:r>
              <a:rPr lang="it-IT" sz="2400" dirty="0" err="1"/>
              <a:t>lett</a:t>
            </a:r>
            <a:r>
              <a:rPr lang="it-IT" sz="2400" dirty="0"/>
              <a:t>. a):</a:t>
            </a:r>
          </a:p>
          <a:p>
            <a:pPr marL="0" indent="0" algn="just">
              <a:buNone/>
            </a:pPr>
            <a:endParaRPr lang="it-IT" sz="2400" dirty="0"/>
          </a:p>
          <a:p>
            <a:pPr marL="0" indent="0" algn="just">
              <a:buNone/>
            </a:pPr>
            <a:r>
              <a:rPr lang="it-IT" sz="2000" dirty="0"/>
              <a:t>Tale formula è spesso criticata, perché diversa dalla classica formula secondo la quale: TEG= (Interessi + oneri) x 36.500/Numeri debitori.</a:t>
            </a:r>
          </a:p>
          <a:p>
            <a:pPr marL="0" indent="0" algn="just">
              <a:buNone/>
            </a:pPr>
            <a:r>
              <a:rPr lang="it-IT" sz="2000" dirty="0"/>
              <a:t>La formula è volta a dare applicazione all’obbligo di legge di tenere </a:t>
            </a:r>
            <a:r>
              <a:rPr lang="it-IT" sz="2000" dirty="0"/>
              <a:t>conto </a:t>
            </a:r>
            <a:r>
              <a:rPr lang="it-IT" sz="2000" dirty="0"/>
              <a:t>delle </a:t>
            </a:r>
            <a:r>
              <a:rPr lang="it-IT" sz="2000" dirty="0"/>
              <a:t>commissioni, remunerazioni a qualsiasi titolo e delle spese, escluse quelle per imposte e tasse, collegate alla erogazione del credito</a:t>
            </a:r>
            <a:r>
              <a:rPr lang="it-IT" sz="2000" dirty="0"/>
              <a:t>. Ciò comporta necessariamente l’esercizio di discrezionalità tecnica, che è censurabile </a:t>
            </a:r>
            <a:r>
              <a:rPr lang="it-IT" sz="2000" dirty="0"/>
              <a:t>solo sotto il profilo dell'eccesso di potere per vizi logici, per travisamento dei presupposti e per difetto di </a:t>
            </a:r>
            <a:r>
              <a:rPr lang="it-IT" sz="2000" dirty="0"/>
              <a:t>istruttoria (cfr. </a:t>
            </a:r>
            <a:r>
              <a:rPr lang="it-IT" sz="2000" dirty="0" err="1"/>
              <a:t>Cons</a:t>
            </a:r>
            <a:r>
              <a:rPr lang="it-IT" sz="2000" dirty="0"/>
              <a:t>. Stato, n. 284/2005), vizi che non sembrano ricorrere nella fattispecie. </a:t>
            </a:r>
          </a:p>
          <a:p>
            <a:pPr marL="0" indent="0" algn="just">
              <a:buNone/>
            </a:pPr>
            <a:endParaRPr lang="it-IT" sz="2000" dirty="0"/>
          </a:p>
        </p:txBody>
      </p:sp>
      <p:pic>
        <p:nvPicPr>
          <p:cNvPr id="7" name="Immagine 6"/>
          <p:cNvPicPr>
            <a:picLocks noChangeAspect="1"/>
          </p:cNvPicPr>
          <p:nvPr/>
        </p:nvPicPr>
        <p:blipFill>
          <a:blip r:embed="rId2"/>
          <a:stretch>
            <a:fillRect/>
          </a:stretch>
        </p:blipFill>
        <p:spPr>
          <a:xfrm>
            <a:off x="3503712" y="2420888"/>
            <a:ext cx="4536504" cy="792088"/>
          </a:xfrm>
          <a:prstGeom prst="rect">
            <a:avLst/>
          </a:prstGeom>
        </p:spPr>
      </p:pic>
    </p:spTree>
    <p:extLst>
      <p:ext uri="{BB962C8B-B14F-4D97-AF65-F5344CB8AC3E}">
        <p14:creationId xmlns:p14="http://schemas.microsoft.com/office/powerpoint/2010/main" val="4281551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CMS E USURA</a:t>
            </a:r>
            <a:endParaRPr lang="it-IT" b="1" dirty="0"/>
          </a:p>
        </p:txBody>
      </p:sp>
      <p:sp>
        <p:nvSpPr>
          <p:cNvPr id="3" name="Segnaposto contenuto 2"/>
          <p:cNvSpPr>
            <a:spLocks noGrp="1"/>
          </p:cNvSpPr>
          <p:nvPr>
            <p:ph idx="1"/>
          </p:nvPr>
        </p:nvSpPr>
        <p:spPr>
          <a:xfrm>
            <a:off x="1981200" y="1700808"/>
            <a:ext cx="8229600" cy="4968552"/>
          </a:xfrm>
        </p:spPr>
        <p:txBody>
          <a:bodyPr/>
          <a:lstStyle/>
          <a:p>
            <a:pPr marL="0" indent="0" algn="just">
              <a:buNone/>
            </a:pPr>
            <a:r>
              <a:rPr lang="it-IT" sz="1800" dirty="0"/>
              <a:t>Le Istruzioni non hanno previsto il computo della CMS nel calcolo del TEG. La scelta è certamente opinabile alla luce del ricordato art. 644, quarto comma, c.p. Tuttavia va considerato che sul punto è intervenuto il legislatore, con l’art. 2-</a:t>
            </a:r>
            <a:r>
              <a:rPr lang="it-IT" sz="1800" i="1" dirty="0"/>
              <a:t>bis, </a:t>
            </a:r>
            <a:r>
              <a:rPr lang="it-IT" sz="1800" dirty="0"/>
              <a:t>comma 2, legge n. 2/2009, stabilendo che: </a:t>
            </a:r>
          </a:p>
          <a:p>
            <a:pPr marL="0" indent="0" algn="just">
              <a:buNone/>
            </a:pPr>
            <a:r>
              <a:rPr lang="it-IT" sz="1800" dirty="0"/>
              <a:t>«Gli </a:t>
            </a:r>
            <a:r>
              <a:rPr lang="it-IT" sz="1800" dirty="0"/>
              <a:t>interessi, le commissioni e le provvigioni derivanti dalle clausole, comunque denominate, che prevedono una remunerazione, a favore della banca, dipendente dall'effettiva durata dell'utilizzazione dei fondi da parte del cliente, dalla data di entrata in vigore della legge di conversione del presente decreto, sono comunque rilevanti ai fini dell'applicazione dell'articolo 1815 del codice civile, dell'articolo 644 del codice penale e degli articoli 2 e 3 della legge 7 marzo 1996, n. 108. Il Ministro dell'economia e delle finanze, sentita la Banca d'Italia, emana </a:t>
            </a:r>
            <a:r>
              <a:rPr lang="it-IT" sz="1800" dirty="0">
                <a:solidFill>
                  <a:srgbClr val="FF0000"/>
                </a:solidFill>
              </a:rPr>
              <a:t>disposizioni transitorie </a:t>
            </a:r>
            <a:r>
              <a:rPr lang="it-IT" sz="1800" dirty="0"/>
              <a:t>in relazione all'applicazione dell'articolo 2 della legge 7 marzo 1996, n. 108, per stabilire che </a:t>
            </a:r>
            <a:r>
              <a:rPr lang="it-IT" sz="1800" dirty="0">
                <a:solidFill>
                  <a:srgbClr val="FF0000"/>
                </a:solidFill>
              </a:rPr>
              <a:t>il limite </a:t>
            </a:r>
            <a:r>
              <a:rPr lang="it-IT" sz="1800" dirty="0"/>
              <a:t>previsto dal terzo comma dell'articolo 644 del codice penale, oltre il quale gli interessi sono usurari, </a:t>
            </a:r>
            <a:r>
              <a:rPr lang="it-IT" sz="1800" dirty="0">
                <a:solidFill>
                  <a:srgbClr val="FF0000"/>
                </a:solidFill>
              </a:rPr>
              <a:t>resta regolato dalla disciplina vigente </a:t>
            </a:r>
            <a:r>
              <a:rPr lang="it-IT" sz="1800" dirty="0"/>
              <a:t>alla data di entrata in vigore della legge di conversione del presente decreto </a:t>
            </a:r>
            <a:r>
              <a:rPr lang="it-IT" sz="1800" dirty="0">
                <a:solidFill>
                  <a:srgbClr val="FF0000"/>
                </a:solidFill>
              </a:rPr>
              <a:t>fino a che la rilevazione del tasso effettivo globale medio non </a:t>
            </a:r>
            <a:r>
              <a:rPr lang="it-IT" sz="1800" dirty="0">
                <a:solidFill>
                  <a:srgbClr val="FF0000"/>
                </a:solidFill>
              </a:rPr>
              <a:t>verrà </a:t>
            </a:r>
            <a:r>
              <a:rPr lang="it-IT" sz="1800" dirty="0">
                <a:solidFill>
                  <a:srgbClr val="FF0000"/>
                </a:solidFill>
              </a:rPr>
              <a:t>effettuata tenendo conto delle nuove disposizioni</a:t>
            </a:r>
            <a:r>
              <a:rPr lang="it-IT" sz="1800" dirty="0">
                <a:solidFill>
                  <a:srgbClr val="FF0000"/>
                </a:solidFill>
              </a:rPr>
              <a:t>.»</a:t>
            </a:r>
            <a:endParaRPr lang="it-IT" sz="1800" dirty="0">
              <a:solidFill>
                <a:srgbClr val="FF0000"/>
              </a:solidFill>
            </a:endParaRPr>
          </a:p>
        </p:txBody>
      </p:sp>
    </p:spTree>
    <p:extLst>
      <p:ext uri="{BB962C8B-B14F-4D97-AF65-F5344CB8AC3E}">
        <p14:creationId xmlns:p14="http://schemas.microsoft.com/office/powerpoint/2010/main" val="2672028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NOVITÀ DELLA DISPOSIZIONE</a:t>
            </a:r>
            <a:endParaRPr lang="it-IT" b="1" dirty="0"/>
          </a:p>
        </p:txBody>
      </p:sp>
      <p:sp>
        <p:nvSpPr>
          <p:cNvPr id="3" name="Segnaposto contenuto 2"/>
          <p:cNvSpPr>
            <a:spLocks noGrp="1"/>
          </p:cNvSpPr>
          <p:nvPr>
            <p:ph idx="1"/>
          </p:nvPr>
        </p:nvSpPr>
        <p:spPr/>
        <p:txBody>
          <a:bodyPr/>
          <a:lstStyle/>
          <a:p>
            <a:pPr marL="0" indent="0" algn="just">
              <a:buNone/>
            </a:pPr>
            <a:r>
              <a:rPr lang="it-IT" sz="2400" dirty="0"/>
              <a:t>La disposizione è chiaramente innovativa, perché altrimenti non avrebbe senso una disciplina transitoria (in </a:t>
            </a:r>
            <a:r>
              <a:rPr lang="it-IT" sz="2400" dirty="0" err="1"/>
              <a:t>qs</a:t>
            </a:r>
            <a:r>
              <a:rPr lang="it-IT" sz="2400" dirty="0"/>
              <a:t>. senso Cass. SU n. 16303/2018). Le Istruzioni sono state modificate sul punto, inserendo la CMS nel computo del TEG, con l’edizione di agosto 2009, applicate da gennaio 2010.</a:t>
            </a:r>
          </a:p>
          <a:p>
            <a:pPr marL="0" indent="0" algn="just">
              <a:buNone/>
            </a:pPr>
            <a:r>
              <a:rPr lang="it-IT" sz="2400" dirty="0"/>
              <a:t>L’interprete è chiamato a dare coerenza e sistematicità all’ordinamento giuridico. Se la normativa, in modo innovativo, prevede il computo della CMS da 1/2010, ciò comporta necessariamente che in precedenza tale onere era escluso.</a:t>
            </a:r>
          </a:p>
        </p:txBody>
      </p:sp>
    </p:spTree>
    <p:extLst>
      <p:ext uri="{BB962C8B-B14F-4D97-AF65-F5344CB8AC3E}">
        <p14:creationId xmlns:p14="http://schemas.microsoft.com/office/powerpoint/2010/main" val="5798621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it-IT" b="1" dirty="0" smtClean="0"/>
              <a:t>USURA E CMS: SU 16303/2018</a:t>
            </a:r>
            <a:endParaRPr lang="it-IT" b="1" dirty="0"/>
          </a:p>
        </p:txBody>
      </p:sp>
      <p:sp>
        <p:nvSpPr>
          <p:cNvPr id="3" name="Segnaposto contenuto 2"/>
          <p:cNvSpPr>
            <a:spLocks noGrp="1"/>
          </p:cNvSpPr>
          <p:nvPr>
            <p:ph idx="1"/>
          </p:nvPr>
        </p:nvSpPr>
        <p:spPr>
          <a:xfrm>
            <a:off x="1981200" y="1600200"/>
            <a:ext cx="8229600" cy="4853136"/>
          </a:xfrm>
        </p:spPr>
        <p:txBody>
          <a:bodyPr/>
          <a:lstStyle/>
          <a:p>
            <a:pPr marL="0" indent="0" algn="just">
              <a:buNone/>
            </a:pPr>
            <a:r>
              <a:rPr lang="it-IT" sz="2000" dirty="0"/>
              <a:t>La sentenza evidenziata ha dato una soluzione parzialmente diversa. Valorizzando il fatto che i decreti trimestrali riportano, separatamente, il valore della CMS media, ha ritenuto necessario calcolare su di essa la CMS soglia, da confrontare con quella del contratto in esame. L’eventuale eccedenza </a:t>
            </a:r>
            <a:r>
              <a:rPr lang="it-IT" sz="2000" dirty="0"/>
              <a:t>di quest’ultima </a:t>
            </a:r>
            <a:r>
              <a:rPr lang="it-IT" sz="2000" dirty="0"/>
              <a:t>deve poi essere compensata «con </a:t>
            </a:r>
            <a:r>
              <a:rPr lang="it-IT" sz="2000" dirty="0"/>
              <a:t>l'eventuale "margine" residuo degli interessi, risultante dalla differenza tra l'importo degli stessi rientrante nella soglia di legge e quello degli interessi in concreto praticati</a:t>
            </a:r>
            <a:r>
              <a:rPr lang="it-IT" sz="2000" dirty="0"/>
              <a:t>.»</a:t>
            </a:r>
          </a:p>
          <a:p>
            <a:pPr marL="0" indent="0" algn="just">
              <a:buNone/>
            </a:pPr>
            <a:r>
              <a:rPr lang="it-IT" sz="2000" dirty="0"/>
              <a:t>La tesi non è convincente perché di fatto ricomprende la CMS nel calcolo del TEG anche prima del 1/1/2010 e così ignora la portata innovativa  della disposizione dell’art. 2-</a:t>
            </a:r>
            <a:r>
              <a:rPr lang="it-IT" sz="2000" i="1" dirty="0"/>
              <a:t>bis, </a:t>
            </a:r>
            <a:r>
              <a:rPr lang="it-IT" sz="2000" dirty="0"/>
              <a:t>comma 2, legge n,. 2/2009.</a:t>
            </a:r>
          </a:p>
          <a:p>
            <a:pPr marL="0" indent="0" algn="just">
              <a:buNone/>
            </a:pPr>
            <a:r>
              <a:rPr lang="it-IT" sz="2000" dirty="0"/>
              <a:t>Inoltre non è chiaro come debba essere operata l’operazione di compensazione dal momento che le percentuali della CMS e quelle del tasso debitore non sono tra loro omogenee, perché si riferiscono a grandezze diverse.</a:t>
            </a:r>
          </a:p>
          <a:p>
            <a:pPr marL="0" indent="0" algn="just">
              <a:buNone/>
            </a:pPr>
            <a:endParaRPr lang="it-IT" sz="2400" dirty="0"/>
          </a:p>
        </p:txBody>
      </p:sp>
    </p:spTree>
    <p:extLst>
      <p:ext uri="{BB962C8B-B14F-4D97-AF65-F5344CB8AC3E}">
        <p14:creationId xmlns:p14="http://schemas.microsoft.com/office/powerpoint/2010/main" val="548647189"/>
      </p:ext>
    </p:extLst>
  </p:cSld>
  <p:clrMapOvr>
    <a:masterClrMapping/>
  </p:clrMapOvr>
  <p:timing>
    <p:tnLst>
      <p:par>
        <p:cTn id="1" dur="indefinite" restart="never" nodeType="tmRoot"/>
      </p:par>
    </p:tnLst>
  </p:timing>
</p:sld>
</file>

<file path=ppt/theme/theme1.xml><?xml version="1.0" encoding="utf-8"?>
<a:theme xmlns:a="http://schemas.openxmlformats.org/drawingml/2006/main" name="3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2611</Words>
  <Application>Microsoft Office PowerPoint</Application>
  <PresentationFormat>Widescreen</PresentationFormat>
  <Paragraphs>82</Paragraphs>
  <Slides>18</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18</vt:i4>
      </vt:variant>
    </vt:vector>
  </HeadingPairs>
  <TitlesOfParts>
    <vt:vector size="21" baseType="lpstr">
      <vt:lpstr>Arial</vt:lpstr>
      <vt:lpstr>Calibri</vt:lpstr>
      <vt:lpstr>3_Tema di Office</vt:lpstr>
      <vt:lpstr>USURA: LE NOVITÀ DELLA LEGGE 108/1996</vt:lpstr>
      <vt:lpstr>INTERPRETAZIONE AUTENTICA</vt:lpstr>
      <vt:lpstr>IL TASSO SOGLIA</vt:lpstr>
      <vt:lpstr>LE ISTRUZIONI  DI BANCA D’ITALIA</vt:lpstr>
      <vt:lpstr>RILEVANZA DELLE ISTRUZIONI</vt:lpstr>
      <vt:lpstr>QUESTIONI CONTROVERSE</vt:lpstr>
      <vt:lpstr>CMS E USURA</vt:lpstr>
      <vt:lpstr>NOVITÀ DELLA DISPOSIZIONE</vt:lpstr>
      <vt:lpstr>USURA E CMS: SU 16303/2018</vt:lpstr>
      <vt:lpstr>USURA E TASSO DI MORA: C/C</vt:lpstr>
      <vt:lpstr>USURA ORIGINARIA NEL C/C?</vt:lpstr>
      <vt:lpstr>TESI PREFERIBILE</vt:lpstr>
      <vt:lpstr>USURA E TASSO DI MORA: MUTUI</vt:lpstr>
      <vt:lpstr>MORA E MUTUI - 2</vt:lpstr>
      <vt:lpstr>MORA E MUTUI - 3</vt:lpstr>
      <vt:lpstr>MAGGIORAZIONE DEL 2,1%?</vt:lpstr>
      <vt:lpstr>EFFETTI DELLA MORA USURARIA</vt:lpstr>
      <vt:lpstr>PROFILI PROCESSUALI DELL’USURA</vt:lpstr>
    </vt:vector>
  </TitlesOfParts>
  <Company>Min. Giustizia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USURA: LE NOVITÀ DELLA LEGGE 108/1996</dc:title>
  <dc:creator>Antonio Stefano Stefani</dc:creator>
  <cp:lastModifiedBy>Antonio Stefano Stefani</cp:lastModifiedBy>
  <cp:revision>1</cp:revision>
  <dcterms:created xsi:type="dcterms:W3CDTF">2020-06-25T15:45:40Z</dcterms:created>
  <dcterms:modified xsi:type="dcterms:W3CDTF">2020-06-25T15:45:54Z</dcterms:modified>
</cp:coreProperties>
</file>